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2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13" r:id="rId1"/>
  </p:sldMasterIdLst>
  <p:notesMasterIdLst>
    <p:notesMasterId r:id="rId14"/>
  </p:notesMasterIdLst>
  <p:sldIdLst>
    <p:sldId id="256" r:id="rId2"/>
    <p:sldId id="257" r:id="rId3"/>
    <p:sldId id="279" r:id="rId4"/>
    <p:sldId id="271" r:id="rId5"/>
    <p:sldId id="280" r:id="rId6"/>
    <p:sldId id="261" r:id="rId7"/>
    <p:sldId id="282" r:id="rId8"/>
    <p:sldId id="278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0"/>
    <p:restoredTop sz="77759"/>
  </p:normalViewPr>
  <p:slideViewPr>
    <p:cSldViewPr snapToGrid="0" snapToObjects="1">
      <p:cViewPr varScale="1">
        <p:scale>
          <a:sx n="76" d="100"/>
          <a:sy n="76" d="100"/>
        </p:scale>
        <p:origin x="132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D221E-2491-E54A-9DA7-F99D63614CE7}" type="doc">
      <dgm:prSet loTypeId="urn:microsoft.com/office/officeart/2005/8/layout/chevron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04AB042-8EC0-9B44-AE49-2831A6115034}">
      <dgm:prSet phldrT="[Text]"/>
      <dgm:spPr/>
      <dgm:t>
        <a:bodyPr/>
        <a:lstStyle/>
        <a:p>
          <a:r>
            <a:rPr lang="en-US" dirty="0"/>
            <a:t>Data Cleaning</a:t>
          </a:r>
        </a:p>
      </dgm:t>
    </dgm:pt>
    <dgm:pt modelId="{C913E4AC-FE0C-7E44-B134-EE61EBA62D85}" type="parTrans" cxnId="{91F94E8D-25D3-D348-A6A3-2DFDD2D45787}">
      <dgm:prSet/>
      <dgm:spPr/>
      <dgm:t>
        <a:bodyPr/>
        <a:lstStyle/>
        <a:p>
          <a:endParaRPr lang="en-US"/>
        </a:p>
      </dgm:t>
    </dgm:pt>
    <dgm:pt modelId="{4DCB97DB-4D3A-AB4E-BD44-3523DE1C7B67}" type="sibTrans" cxnId="{91F94E8D-25D3-D348-A6A3-2DFDD2D45787}">
      <dgm:prSet/>
      <dgm:spPr/>
      <dgm:t>
        <a:bodyPr/>
        <a:lstStyle/>
        <a:p>
          <a:endParaRPr lang="en-US"/>
        </a:p>
      </dgm:t>
    </dgm:pt>
    <dgm:pt modelId="{50C0CEA1-DDBF-574A-BC55-D43901CF3881}">
      <dgm:prSet phldrT="[Text]"/>
      <dgm:spPr/>
      <dgm:t>
        <a:bodyPr/>
        <a:lstStyle/>
        <a:p>
          <a:r>
            <a:rPr lang="en-US" dirty="0"/>
            <a:t>Reads are </a:t>
          </a:r>
          <a:r>
            <a:rPr lang="en-US" dirty="0" err="1"/>
            <a:t>demultiplexed</a:t>
          </a:r>
          <a:r>
            <a:rPr lang="en-US" dirty="0"/>
            <a:t> and barcodes were masked by Illumina CASAVA</a:t>
          </a:r>
        </a:p>
      </dgm:t>
    </dgm:pt>
    <dgm:pt modelId="{02A16023-A7A0-A24D-91BB-86FFC8EF4094}" type="parTrans" cxnId="{0981757F-AAB3-9A4D-A29D-3507E50F8B17}">
      <dgm:prSet/>
      <dgm:spPr/>
      <dgm:t>
        <a:bodyPr/>
        <a:lstStyle/>
        <a:p>
          <a:endParaRPr lang="en-US"/>
        </a:p>
      </dgm:t>
    </dgm:pt>
    <dgm:pt modelId="{922CE5C3-9AE3-D04B-A06F-EF9C552EC31B}" type="sibTrans" cxnId="{0981757F-AAB3-9A4D-A29D-3507E50F8B17}">
      <dgm:prSet/>
      <dgm:spPr/>
      <dgm:t>
        <a:bodyPr/>
        <a:lstStyle/>
        <a:p>
          <a:endParaRPr lang="en-US"/>
        </a:p>
      </dgm:t>
    </dgm:pt>
    <dgm:pt modelId="{6576E4C6-6542-E64E-9E33-2BA27CE8ECA4}">
      <dgm:prSet phldrT="[Text]"/>
      <dgm:spPr/>
      <dgm:t>
        <a:bodyPr/>
        <a:lstStyle/>
        <a:p>
          <a:r>
            <a:rPr lang="en-US" dirty="0"/>
            <a:t>ID of CSM</a:t>
          </a:r>
        </a:p>
      </dgm:t>
    </dgm:pt>
    <dgm:pt modelId="{3495F20E-A0C9-8845-84F0-A233A1937142}" type="parTrans" cxnId="{CAB44C9F-3087-FD44-A91A-3A174022E2FC}">
      <dgm:prSet/>
      <dgm:spPr/>
      <dgm:t>
        <a:bodyPr/>
        <a:lstStyle/>
        <a:p>
          <a:endParaRPr lang="en-US"/>
        </a:p>
      </dgm:t>
    </dgm:pt>
    <dgm:pt modelId="{A4526FBC-6E9A-B94D-92BD-90770BC01098}" type="sibTrans" cxnId="{CAB44C9F-3087-FD44-A91A-3A174022E2FC}">
      <dgm:prSet/>
      <dgm:spPr/>
      <dgm:t>
        <a:bodyPr/>
        <a:lstStyle/>
        <a:p>
          <a:endParaRPr lang="en-US"/>
        </a:p>
      </dgm:t>
    </dgm:pt>
    <dgm:pt modelId="{6431BC9F-051B-2E4E-BE33-AF41AB74EE05}">
      <dgm:prSet phldrT="[Text]"/>
      <dgm:spPr/>
      <dgm:t>
        <a:bodyPr/>
        <a:lstStyle/>
        <a:p>
          <a:r>
            <a:rPr lang="en-US" dirty="0"/>
            <a:t>Candidate Somatic Mutations (CSM) that were point mutations, insertions, and deletions were identified by </a:t>
          </a:r>
          <a:r>
            <a:rPr lang="en-US" dirty="0" err="1"/>
            <a:t>VariantDX</a:t>
          </a:r>
          <a:endParaRPr lang="en-US" dirty="0"/>
        </a:p>
      </dgm:t>
    </dgm:pt>
    <dgm:pt modelId="{EF38B965-B3C3-8249-B139-4F59BC6E9CA7}" type="parTrans" cxnId="{C3558EC9-34CC-2546-B1D8-B9F9170DCD57}">
      <dgm:prSet/>
      <dgm:spPr/>
      <dgm:t>
        <a:bodyPr/>
        <a:lstStyle/>
        <a:p>
          <a:endParaRPr lang="en-US"/>
        </a:p>
      </dgm:t>
    </dgm:pt>
    <dgm:pt modelId="{9F9643C3-BC4E-964C-B335-C7DA479F8ABF}" type="sibTrans" cxnId="{C3558EC9-34CC-2546-B1D8-B9F9170DCD57}">
      <dgm:prSet/>
      <dgm:spPr/>
      <dgm:t>
        <a:bodyPr/>
        <a:lstStyle/>
        <a:p>
          <a:endParaRPr lang="en-US"/>
        </a:p>
      </dgm:t>
    </dgm:pt>
    <dgm:pt modelId="{BC67EA8A-6267-8B44-89F8-66097CCADF76}">
      <dgm:prSet phldrT="[Text]"/>
      <dgm:spPr/>
      <dgm:t>
        <a:bodyPr/>
        <a:lstStyle/>
        <a:p>
          <a:r>
            <a:rPr lang="en-US" dirty="0"/>
            <a:t>Somatic Hotspot ID</a:t>
          </a:r>
        </a:p>
      </dgm:t>
    </dgm:pt>
    <dgm:pt modelId="{F637E9D2-75D3-A34C-923F-07BEDDB52C82}" type="parTrans" cxnId="{CD9156AD-C52F-FC47-84F4-C51235FF7580}">
      <dgm:prSet/>
      <dgm:spPr/>
      <dgm:t>
        <a:bodyPr/>
        <a:lstStyle/>
        <a:p>
          <a:endParaRPr lang="en-US"/>
        </a:p>
      </dgm:t>
    </dgm:pt>
    <dgm:pt modelId="{E5E14BB1-7EFF-B948-80BC-A199381BCBC6}" type="sibTrans" cxnId="{CD9156AD-C52F-FC47-84F4-C51235FF7580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5BC846B9-C586-A240-9CF1-B54C621A721A}">
          <dgm:prSet phldrT="[Text]"/>
          <dgm:spPr/>
          <dgm:t>
            <a:bodyPr/>
            <a:lstStyle/>
            <a:p>
              <a:r>
                <a:rPr lang="en-US" dirty="0"/>
                <a:t>Somatic</a:t>
              </a:r>
              <a:r>
                <a:rPr lang="en-US" baseline="0" dirty="0"/>
                <a:t> Hotspots (SH) where identified if a CSM was identical and observed in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≥</m:t>
                  </m:r>
                </m:oMath>
              </a14:m>
              <a:r>
                <a:rPr lang="en-US" dirty="0"/>
                <a:t>20 cancer cases reported in the COSMIC database </a:t>
              </a:r>
            </a:p>
          </dgm:t>
        </dgm:pt>
      </mc:Choice>
      <mc:Fallback xmlns="">
        <dgm:pt modelId="{5BC846B9-C586-A240-9CF1-B54C621A721A}">
          <dgm:prSet phldrT="[Text]"/>
          <dgm:spPr/>
          <dgm:t>
            <a:bodyPr/>
            <a:lstStyle/>
            <a:p>
              <a:r>
                <a:rPr lang="en-US" dirty="0"/>
                <a:t>Somatic</a:t>
              </a:r>
              <a:r>
                <a:rPr lang="en-US" baseline="0" dirty="0"/>
                <a:t> Hotspots (SH) where identified if a CSM was identical and observed in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≥</a:t>
              </a:r>
              <a:r>
                <a:rPr lang="en-US" dirty="0"/>
                <a:t>20 cancer cases reported in the COSMIC database </a:t>
              </a:r>
            </a:p>
          </dgm:t>
        </dgm:pt>
      </mc:Fallback>
    </mc:AlternateContent>
    <dgm:pt modelId="{437B0FFC-874A-E440-8253-2ECAD7CB4784}" type="parTrans" cxnId="{054A7564-3195-5045-8C98-8286E43396CA}">
      <dgm:prSet/>
      <dgm:spPr/>
      <dgm:t>
        <a:bodyPr/>
        <a:lstStyle/>
        <a:p>
          <a:endParaRPr lang="en-US"/>
        </a:p>
      </dgm:t>
    </dgm:pt>
    <dgm:pt modelId="{5A92E69D-5E37-0C4D-8D66-135D80396AC3}" type="sibTrans" cxnId="{054A7564-3195-5045-8C98-8286E43396CA}">
      <dgm:prSet/>
      <dgm:spPr/>
      <dgm:t>
        <a:bodyPr/>
        <a:lstStyle/>
        <a:p>
          <a:endParaRPr lang="en-US"/>
        </a:p>
      </dgm:t>
    </dgm:pt>
    <dgm:pt modelId="{03756D89-67C2-7747-8E79-BCDA8289EF81}">
      <dgm:prSet phldrT="[Text]"/>
      <dgm:spPr/>
      <dgm:t>
        <a:bodyPr/>
        <a:lstStyle/>
        <a:p>
          <a:r>
            <a:rPr lang="en-US" dirty="0"/>
            <a:t>Germline Filtration</a:t>
          </a:r>
        </a:p>
      </dgm:t>
    </dgm:pt>
    <dgm:pt modelId="{5F2DED4D-69FA-4E4A-8633-11CCB2EA1471}" type="parTrans" cxnId="{1D2B93A2-F272-7A40-AB68-48F41E9FBD13}">
      <dgm:prSet/>
      <dgm:spPr/>
      <dgm:t>
        <a:bodyPr/>
        <a:lstStyle/>
        <a:p>
          <a:endParaRPr lang="en-US"/>
        </a:p>
      </dgm:t>
    </dgm:pt>
    <dgm:pt modelId="{08E2F042-C54E-AC44-AC11-A216BDCBECFC}" type="sibTrans" cxnId="{1D2B93A2-F272-7A40-AB68-48F41E9FBD13}">
      <dgm:prSet/>
      <dgm:spPr/>
      <dgm:t>
        <a:bodyPr/>
        <a:lstStyle/>
        <a:p>
          <a:endParaRPr lang="en-US"/>
        </a:p>
      </dgm:t>
    </dgm:pt>
    <dgm:pt modelId="{24E8D136-322E-594D-B4CA-C88850154104}">
      <dgm:prSet phldrT="[Text]"/>
      <dgm:spPr/>
      <dgm:t>
        <a:bodyPr/>
        <a:lstStyle/>
        <a:p>
          <a:r>
            <a:rPr lang="en-US" dirty="0" err="1"/>
            <a:t>Novoalign</a:t>
          </a:r>
          <a:r>
            <a:rPr lang="en-US" dirty="0"/>
            <a:t> was used to align cleaned reads to HG19 or HG18</a:t>
          </a:r>
        </a:p>
      </dgm:t>
    </dgm:pt>
    <dgm:pt modelId="{84A0E481-2BF1-B74B-8CE6-5B782D26681B}" type="parTrans" cxnId="{836AD353-5A1B-D244-B119-DD4CB6E37307}">
      <dgm:prSet/>
      <dgm:spPr/>
      <dgm:t>
        <a:bodyPr/>
        <a:lstStyle/>
        <a:p>
          <a:endParaRPr lang="en-US"/>
        </a:p>
      </dgm:t>
    </dgm:pt>
    <dgm:pt modelId="{E894D391-A65B-7F4E-9D80-1AFBCBF5EE98}" type="sibTrans" cxnId="{836AD353-5A1B-D244-B119-DD4CB6E37307}">
      <dgm:prSet/>
      <dgm:spPr/>
      <dgm:t>
        <a:bodyPr/>
        <a:lstStyle/>
        <a:p>
          <a:endParaRPr lang="en-US"/>
        </a:p>
      </dgm:t>
    </dgm:pt>
    <dgm:pt modelId="{E768BA6D-2575-D94D-8735-93A0A8A3256A}">
      <dgm:prSet phldrT="[Text]"/>
      <dgm:spPr/>
      <dgm:t>
        <a:bodyPr/>
        <a:lstStyle/>
        <a:p>
          <a:r>
            <a:rPr lang="en-US" dirty="0" err="1"/>
            <a:t>snpEff</a:t>
          </a:r>
          <a:r>
            <a:rPr lang="en-US" dirty="0"/>
            <a:t> was then used to filter out CSM without a predicted functional affect or location</a:t>
          </a:r>
        </a:p>
      </dgm:t>
    </dgm:pt>
    <dgm:pt modelId="{1E1B20AC-0B43-7343-9EB2-C89FF0E4F861}" type="parTrans" cxnId="{290D8093-3F08-0042-962C-4D312AF4465E}">
      <dgm:prSet/>
      <dgm:spPr/>
      <dgm:t>
        <a:bodyPr/>
        <a:lstStyle/>
        <a:p>
          <a:endParaRPr lang="en-US"/>
        </a:p>
      </dgm:t>
    </dgm:pt>
    <dgm:pt modelId="{BD3A4D2F-44FB-A54E-B02A-BEB5BF9A88F5}" type="sibTrans" cxnId="{290D8093-3F08-0042-962C-4D312AF4465E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89B41045-5A60-884E-9EB5-7D1A92322C8E}">
          <dgm:prSet phldrT="[Text]"/>
          <dgm:spPr/>
          <dgm:t>
            <a:bodyPr/>
            <a:lstStyle/>
            <a:p>
              <a:r>
                <a:rPr lang="en-US" dirty="0"/>
                <a:t>Presence of a Common Germline Mutation (CGM) was detected in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≥</m:t>
                  </m:r>
                </m:oMath>
              </a14:m>
              <a:r>
                <a:rPr lang="en-US" dirty="0"/>
                <a:t>25% of reads</a:t>
              </a:r>
            </a:p>
          </dgm:t>
        </dgm:pt>
      </mc:Choice>
      <mc:Fallback xmlns="">
        <dgm:pt modelId="{89B41045-5A60-884E-9EB5-7D1A92322C8E}">
          <dgm:prSet phldrT="[Text]"/>
          <dgm:spPr/>
          <dgm:t>
            <a:bodyPr/>
            <a:lstStyle/>
            <a:p>
              <a:r>
                <a:rPr lang="en-US" dirty="0"/>
                <a:t>Presence of a Common Germline Mutation (CGM) was detected in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≥</a:t>
              </a:r>
              <a:r>
                <a:rPr lang="en-US" dirty="0"/>
                <a:t>25% of reads</a:t>
              </a:r>
            </a:p>
          </dgm:t>
        </dgm:pt>
      </mc:Fallback>
    </mc:AlternateContent>
    <dgm:pt modelId="{E06A4A9F-064F-1942-AC0E-7937E76AD113}" type="parTrans" cxnId="{910366F4-35CF-4840-B2A5-46F6952283D6}">
      <dgm:prSet/>
      <dgm:spPr/>
      <dgm:t>
        <a:bodyPr/>
        <a:lstStyle/>
        <a:p>
          <a:endParaRPr lang="en-US"/>
        </a:p>
      </dgm:t>
    </dgm:pt>
    <dgm:pt modelId="{C8B97DDA-A877-F449-8DFE-6C5B506AB743}" type="sibTrans" cxnId="{910366F4-35CF-4840-B2A5-46F6952283D6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D79E3419-1424-B449-ABF2-5855F264C469}">
          <dgm:prSet phldrT="[Text]"/>
          <dgm:spPr/>
          <dgm:t>
            <a:bodyPr/>
            <a:lstStyle/>
            <a:p>
              <a:r>
                <a:rPr lang="en-US" dirty="0"/>
                <a:t>Or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&lt;</m:t>
                  </m:r>
                </m:oMath>
              </a14:m>
              <a:r>
                <a:rPr lang="en-US" dirty="0"/>
                <a:t>25% of reads if CGM mutation was recurrent and most alterations had a MAF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≥</m:t>
                  </m:r>
                </m:oMath>
              </a14:m>
              <a:r>
                <a:rPr lang="en-US" dirty="0"/>
                <a:t>25%</a:t>
              </a:r>
            </a:p>
          </dgm:t>
        </dgm:pt>
      </mc:Choice>
      <mc:Fallback xmlns="">
        <dgm:pt modelId="{D79E3419-1424-B449-ABF2-5855F264C469}">
          <dgm:prSet phldrT="[Text]"/>
          <dgm:spPr/>
          <dgm:t>
            <a:bodyPr/>
            <a:lstStyle/>
            <a:p>
              <a:r>
                <a:rPr lang="en-US" dirty="0"/>
                <a:t>Or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&lt;</a:t>
              </a:r>
              <a:r>
                <a:rPr lang="en-US" dirty="0"/>
                <a:t>25% of reads if CGM mutation was recurrent and most alterations had a MAF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≥</a:t>
              </a:r>
              <a:r>
                <a:rPr lang="en-US" dirty="0"/>
                <a:t>25%</a:t>
              </a:r>
            </a:p>
          </dgm:t>
        </dgm:pt>
      </mc:Fallback>
    </mc:AlternateContent>
    <dgm:pt modelId="{7AF3B267-7F18-9043-86D6-01C646C38D65}" type="parTrans" cxnId="{F650D4CA-FCD6-1146-9D84-E0FBE61634F9}">
      <dgm:prSet/>
      <dgm:spPr/>
      <dgm:t>
        <a:bodyPr/>
        <a:lstStyle/>
        <a:p>
          <a:endParaRPr lang="en-US"/>
        </a:p>
      </dgm:t>
    </dgm:pt>
    <dgm:pt modelId="{18230650-0FF3-B340-88BF-43EC581D52D6}" type="sibTrans" cxnId="{F650D4CA-FCD6-1146-9D84-E0FBE61634F9}">
      <dgm:prSet/>
      <dgm:spPr/>
      <dgm:t>
        <a:bodyPr/>
        <a:lstStyle/>
        <a:p>
          <a:endParaRPr lang="en-US"/>
        </a:p>
      </dgm:t>
    </dgm:pt>
    <dgm:pt modelId="{CF6609DC-022D-D54A-8285-644C82C00EB3}" type="pres">
      <dgm:prSet presAssocID="{293D221E-2491-E54A-9DA7-F99D63614CE7}" presName="linearFlow" presStyleCnt="0">
        <dgm:presLayoutVars>
          <dgm:dir/>
          <dgm:animLvl val="lvl"/>
          <dgm:resizeHandles val="exact"/>
        </dgm:presLayoutVars>
      </dgm:prSet>
      <dgm:spPr/>
    </dgm:pt>
    <dgm:pt modelId="{69405EA3-AE7E-AA48-BF23-CA85A7A4E314}" type="pres">
      <dgm:prSet presAssocID="{904AB042-8EC0-9B44-AE49-2831A6115034}" presName="composite" presStyleCnt="0"/>
      <dgm:spPr/>
    </dgm:pt>
    <dgm:pt modelId="{C7489327-C7AF-8040-92C3-EAABE1E65AF2}" type="pres">
      <dgm:prSet presAssocID="{904AB042-8EC0-9B44-AE49-2831A6115034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D0DC0D7-F5EA-834D-91EE-01602931B99A}" type="pres">
      <dgm:prSet presAssocID="{904AB042-8EC0-9B44-AE49-2831A6115034}" presName="descendantText" presStyleLbl="alignAcc1" presStyleIdx="0" presStyleCnt="4">
        <dgm:presLayoutVars>
          <dgm:bulletEnabled val="1"/>
        </dgm:presLayoutVars>
      </dgm:prSet>
      <dgm:spPr/>
    </dgm:pt>
    <dgm:pt modelId="{5646EAE7-FE8A-7440-8BBE-8069FAD2E217}" type="pres">
      <dgm:prSet presAssocID="{4DCB97DB-4D3A-AB4E-BD44-3523DE1C7B67}" presName="sp" presStyleCnt="0"/>
      <dgm:spPr/>
    </dgm:pt>
    <dgm:pt modelId="{1F9C7829-0027-B94B-96D6-DC3C873BB35C}" type="pres">
      <dgm:prSet presAssocID="{6576E4C6-6542-E64E-9E33-2BA27CE8ECA4}" presName="composite" presStyleCnt="0"/>
      <dgm:spPr/>
    </dgm:pt>
    <dgm:pt modelId="{762B1F0A-997A-874C-B8C8-073997278401}" type="pres">
      <dgm:prSet presAssocID="{6576E4C6-6542-E64E-9E33-2BA27CE8ECA4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10F64438-148B-4F40-AC34-3E26B8380185}" type="pres">
      <dgm:prSet presAssocID="{6576E4C6-6542-E64E-9E33-2BA27CE8ECA4}" presName="descendantText" presStyleLbl="alignAcc1" presStyleIdx="1" presStyleCnt="4">
        <dgm:presLayoutVars>
          <dgm:bulletEnabled val="1"/>
        </dgm:presLayoutVars>
      </dgm:prSet>
      <dgm:spPr/>
    </dgm:pt>
    <dgm:pt modelId="{CF9B6669-C5CB-6143-BEB5-1FBA8D65180F}" type="pres">
      <dgm:prSet presAssocID="{A4526FBC-6E9A-B94D-92BD-90770BC01098}" presName="sp" presStyleCnt="0"/>
      <dgm:spPr/>
    </dgm:pt>
    <dgm:pt modelId="{63949600-ED9E-2B44-8A32-9BB5AC79B6E8}" type="pres">
      <dgm:prSet presAssocID="{BC67EA8A-6267-8B44-89F8-66097CCADF76}" presName="composite" presStyleCnt="0"/>
      <dgm:spPr/>
    </dgm:pt>
    <dgm:pt modelId="{4FEDBD33-067B-1F4D-91F0-058593B3EF22}" type="pres">
      <dgm:prSet presAssocID="{BC67EA8A-6267-8B44-89F8-66097CCADF7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2E10329C-0A98-2440-81C5-7BC54B7DC442}" type="pres">
      <dgm:prSet presAssocID="{BC67EA8A-6267-8B44-89F8-66097CCADF76}" presName="descendantText" presStyleLbl="alignAcc1" presStyleIdx="2" presStyleCnt="4">
        <dgm:presLayoutVars>
          <dgm:bulletEnabled val="1"/>
        </dgm:presLayoutVars>
      </dgm:prSet>
      <dgm:spPr/>
    </dgm:pt>
    <dgm:pt modelId="{6F76C67C-D8EE-DF49-A29F-AACF59E3D1C6}" type="pres">
      <dgm:prSet presAssocID="{E5E14BB1-7EFF-B948-80BC-A199381BCBC6}" presName="sp" presStyleCnt="0"/>
      <dgm:spPr/>
    </dgm:pt>
    <dgm:pt modelId="{DDC971E1-86A3-6C44-AD34-54E353B1EAA0}" type="pres">
      <dgm:prSet presAssocID="{03756D89-67C2-7747-8E79-BCDA8289EF81}" presName="composite" presStyleCnt="0"/>
      <dgm:spPr/>
    </dgm:pt>
    <dgm:pt modelId="{E4A230B0-EFE5-6944-A9B1-045B83C120E6}" type="pres">
      <dgm:prSet presAssocID="{03756D89-67C2-7747-8E79-BCDA8289EF8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004D6BCD-AF92-E449-9924-1856E79A4FC2}" type="pres">
      <dgm:prSet presAssocID="{03756D89-67C2-7747-8E79-BCDA8289EF8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B917D13-8D2D-3343-A216-507A60F3E0ED}" type="presOf" srcId="{89B41045-5A60-884E-9EB5-7D1A92322C8E}" destId="{004D6BCD-AF92-E449-9924-1856E79A4FC2}" srcOrd="0" destOrd="0" presId="urn:microsoft.com/office/officeart/2005/8/layout/chevron2"/>
    <dgm:cxn modelId="{4215FC1B-2E96-2A45-8E58-80326B5815C7}" type="presOf" srcId="{6431BC9F-051B-2E4E-BE33-AF41AB74EE05}" destId="{10F64438-148B-4F40-AC34-3E26B8380185}" srcOrd="0" destOrd="0" presId="urn:microsoft.com/office/officeart/2005/8/layout/chevron2"/>
    <dgm:cxn modelId="{D1EEE234-A8D2-DE40-9989-30C90E8AFF72}" type="presOf" srcId="{904AB042-8EC0-9B44-AE49-2831A6115034}" destId="{C7489327-C7AF-8040-92C3-EAABE1E65AF2}" srcOrd="0" destOrd="0" presId="urn:microsoft.com/office/officeart/2005/8/layout/chevron2"/>
    <dgm:cxn modelId="{6041FE36-CB9C-6A49-9220-20F1C2AAF0C8}" type="presOf" srcId="{03756D89-67C2-7747-8E79-BCDA8289EF81}" destId="{E4A230B0-EFE5-6944-A9B1-045B83C120E6}" srcOrd="0" destOrd="0" presId="urn:microsoft.com/office/officeart/2005/8/layout/chevron2"/>
    <dgm:cxn modelId="{5A0B3E38-FA47-6A47-8AA6-D1EF54C14D4F}" type="presOf" srcId="{24E8D136-322E-594D-B4CA-C88850154104}" destId="{8D0DC0D7-F5EA-834D-91EE-01602931B99A}" srcOrd="0" destOrd="1" presId="urn:microsoft.com/office/officeart/2005/8/layout/chevron2"/>
    <dgm:cxn modelId="{836AD353-5A1B-D244-B119-DD4CB6E37307}" srcId="{904AB042-8EC0-9B44-AE49-2831A6115034}" destId="{24E8D136-322E-594D-B4CA-C88850154104}" srcOrd="1" destOrd="0" parTransId="{84A0E481-2BF1-B74B-8CE6-5B782D26681B}" sibTransId="{E894D391-A65B-7F4E-9D80-1AFBCBF5EE98}"/>
    <dgm:cxn modelId="{2E63895B-ABC3-E540-9CAA-31334006407B}" type="presOf" srcId="{D79E3419-1424-B449-ABF2-5855F264C469}" destId="{004D6BCD-AF92-E449-9924-1856E79A4FC2}" srcOrd="0" destOrd="1" presId="urn:microsoft.com/office/officeart/2005/8/layout/chevron2"/>
    <dgm:cxn modelId="{52C38C60-76CC-6249-BC57-DE2170EBA146}" type="presOf" srcId="{6576E4C6-6542-E64E-9E33-2BA27CE8ECA4}" destId="{762B1F0A-997A-874C-B8C8-073997278401}" srcOrd="0" destOrd="0" presId="urn:microsoft.com/office/officeart/2005/8/layout/chevron2"/>
    <dgm:cxn modelId="{054A7564-3195-5045-8C98-8286E43396CA}" srcId="{BC67EA8A-6267-8B44-89F8-66097CCADF76}" destId="{5BC846B9-C586-A240-9CF1-B54C621A721A}" srcOrd="0" destOrd="0" parTransId="{437B0FFC-874A-E440-8253-2ECAD7CB4784}" sibTransId="{5A92E69D-5E37-0C4D-8D66-135D80396AC3}"/>
    <dgm:cxn modelId="{0981757F-AAB3-9A4D-A29D-3507E50F8B17}" srcId="{904AB042-8EC0-9B44-AE49-2831A6115034}" destId="{50C0CEA1-DDBF-574A-BC55-D43901CF3881}" srcOrd="0" destOrd="0" parTransId="{02A16023-A7A0-A24D-91BB-86FFC8EF4094}" sibTransId="{922CE5C3-9AE3-D04B-A06F-EF9C552EC31B}"/>
    <dgm:cxn modelId="{91F94E8D-25D3-D348-A6A3-2DFDD2D45787}" srcId="{293D221E-2491-E54A-9DA7-F99D63614CE7}" destId="{904AB042-8EC0-9B44-AE49-2831A6115034}" srcOrd="0" destOrd="0" parTransId="{C913E4AC-FE0C-7E44-B134-EE61EBA62D85}" sibTransId="{4DCB97DB-4D3A-AB4E-BD44-3523DE1C7B67}"/>
    <dgm:cxn modelId="{80ED8B8F-F6A0-F64A-9ACA-BDD022450940}" type="presOf" srcId="{50C0CEA1-DDBF-574A-BC55-D43901CF3881}" destId="{8D0DC0D7-F5EA-834D-91EE-01602931B99A}" srcOrd="0" destOrd="0" presId="urn:microsoft.com/office/officeart/2005/8/layout/chevron2"/>
    <dgm:cxn modelId="{290D8093-3F08-0042-962C-4D312AF4465E}" srcId="{6576E4C6-6542-E64E-9E33-2BA27CE8ECA4}" destId="{E768BA6D-2575-D94D-8735-93A0A8A3256A}" srcOrd="1" destOrd="0" parTransId="{1E1B20AC-0B43-7343-9EB2-C89FF0E4F861}" sibTransId="{BD3A4D2F-44FB-A54E-B02A-BEB5BF9A88F5}"/>
    <dgm:cxn modelId="{CAB44C9F-3087-FD44-A91A-3A174022E2FC}" srcId="{293D221E-2491-E54A-9DA7-F99D63614CE7}" destId="{6576E4C6-6542-E64E-9E33-2BA27CE8ECA4}" srcOrd="1" destOrd="0" parTransId="{3495F20E-A0C9-8845-84F0-A233A1937142}" sibTransId="{A4526FBC-6E9A-B94D-92BD-90770BC01098}"/>
    <dgm:cxn modelId="{1D2B93A2-F272-7A40-AB68-48F41E9FBD13}" srcId="{293D221E-2491-E54A-9DA7-F99D63614CE7}" destId="{03756D89-67C2-7747-8E79-BCDA8289EF81}" srcOrd="3" destOrd="0" parTransId="{5F2DED4D-69FA-4E4A-8633-11CCB2EA1471}" sibTransId="{08E2F042-C54E-AC44-AC11-A216BDCBECFC}"/>
    <dgm:cxn modelId="{CD9156AD-C52F-FC47-84F4-C51235FF7580}" srcId="{293D221E-2491-E54A-9DA7-F99D63614CE7}" destId="{BC67EA8A-6267-8B44-89F8-66097CCADF76}" srcOrd="2" destOrd="0" parTransId="{F637E9D2-75D3-A34C-923F-07BEDDB52C82}" sibTransId="{E5E14BB1-7EFF-B948-80BC-A199381BCBC6}"/>
    <dgm:cxn modelId="{C16674B8-4C4B-D341-A092-E917B7C824C3}" type="presOf" srcId="{E768BA6D-2575-D94D-8735-93A0A8A3256A}" destId="{10F64438-148B-4F40-AC34-3E26B8380185}" srcOrd="0" destOrd="1" presId="urn:microsoft.com/office/officeart/2005/8/layout/chevron2"/>
    <dgm:cxn modelId="{C3558EC9-34CC-2546-B1D8-B9F9170DCD57}" srcId="{6576E4C6-6542-E64E-9E33-2BA27CE8ECA4}" destId="{6431BC9F-051B-2E4E-BE33-AF41AB74EE05}" srcOrd="0" destOrd="0" parTransId="{EF38B965-B3C3-8249-B139-4F59BC6E9CA7}" sibTransId="{9F9643C3-BC4E-964C-B335-C7DA479F8ABF}"/>
    <dgm:cxn modelId="{F650D4CA-FCD6-1146-9D84-E0FBE61634F9}" srcId="{03756D89-67C2-7747-8E79-BCDA8289EF81}" destId="{D79E3419-1424-B449-ABF2-5855F264C469}" srcOrd="1" destOrd="0" parTransId="{7AF3B267-7F18-9043-86D6-01C646C38D65}" sibTransId="{18230650-0FF3-B340-88BF-43EC581D52D6}"/>
    <dgm:cxn modelId="{DA02B5D5-DDC2-3346-8A45-CD9F216F34CA}" type="presOf" srcId="{5BC846B9-C586-A240-9CF1-B54C621A721A}" destId="{2E10329C-0A98-2440-81C5-7BC54B7DC442}" srcOrd="0" destOrd="0" presId="urn:microsoft.com/office/officeart/2005/8/layout/chevron2"/>
    <dgm:cxn modelId="{93AE82E6-E6AC-CB4A-A269-3C0E014EA548}" type="presOf" srcId="{BC67EA8A-6267-8B44-89F8-66097CCADF76}" destId="{4FEDBD33-067B-1F4D-91F0-058593B3EF22}" srcOrd="0" destOrd="0" presId="urn:microsoft.com/office/officeart/2005/8/layout/chevron2"/>
    <dgm:cxn modelId="{B47159F2-B77A-F746-B812-EB3605A10B5A}" type="presOf" srcId="{293D221E-2491-E54A-9DA7-F99D63614CE7}" destId="{CF6609DC-022D-D54A-8285-644C82C00EB3}" srcOrd="0" destOrd="0" presId="urn:microsoft.com/office/officeart/2005/8/layout/chevron2"/>
    <dgm:cxn modelId="{910366F4-35CF-4840-B2A5-46F6952283D6}" srcId="{03756D89-67C2-7747-8E79-BCDA8289EF81}" destId="{89B41045-5A60-884E-9EB5-7D1A92322C8E}" srcOrd="0" destOrd="0" parTransId="{E06A4A9F-064F-1942-AC0E-7937E76AD113}" sibTransId="{C8B97DDA-A877-F449-8DFE-6C5B506AB743}"/>
    <dgm:cxn modelId="{4001B328-A3D4-A844-A700-5BC28A7E3914}" type="presParOf" srcId="{CF6609DC-022D-D54A-8285-644C82C00EB3}" destId="{69405EA3-AE7E-AA48-BF23-CA85A7A4E314}" srcOrd="0" destOrd="0" presId="urn:microsoft.com/office/officeart/2005/8/layout/chevron2"/>
    <dgm:cxn modelId="{C47DC9C6-2B1D-6246-A42A-355738A8BC66}" type="presParOf" srcId="{69405EA3-AE7E-AA48-BF23-CA85A7A4E314}" destId="{C7489327-C7AF-8040-92C3-EAABE1E65AF2}" srcOrd="0" destOrd="0" presId="urn:microsoft.com/office/officeart/2005/8/layout/chevron2"/>
    <dgm:cxn modelId="{CBA06CB8-92C3-B746-A17E-035E36D0FAEB}" type="presParOf" srcId="{69405EA3-AE7E-AA48-BF23-CA85A7A4E314}" destId="{8D0DC0D7-F5EA-834D-91EE-01602931B99A}" srcOrd="1" destOrd="0" presId="urn:microsoft.com/office/officeart/2005/8/layout/chevron2"/>
    <dgm:cxn modelId="{A2A72720-8305-2B4C-B903-381F93528B63}" type="presParOf" srcId="{CF6609DC-022D-D54A-8285-644C82C00EB3}" destId="{5646EAE7-FE8A-7440-8BBE-8069FAD2E217}" srcOrd="1" destOrd="0" presId="urn:microsoft.com/office/officeart/2005/8/layout/chevron2"/>
    <dgm:cxn modelId="{6A788564-7984-F74A-B7A6-BBADFB9A6D10}" type="presParOf" srcId="{CF6609DC-022D-D54A-8285-644C82C00EB3}" destId="{1F9C7829-0027-B94B-96D6-DC3C873BB35C}" srcOrd="2" destOrd="0" presId="urn:microsoft.com/office/officeart/2005/8/layout/chevron2"/>
    <dgm:cxn modelId="{737510C6-105D-8A44-8E73-EE65C776D6B7}" type="presParOf" srcId="{1F9C7829-0027-B94B-96D6-DC3C873BB35C}" destId="{762B1F0A-997A-874C-B8C8-073997278401}" srcOrd="0" destOrd="0" presId="urn:microsoft.com/office/officeart/2005/8/layout/chevron2"/>
    <dgm:cxn modelId="{904FAC55-BE16-DB4D-A17E-7E4B00416484}" type="presParOf" srcId="{1F9C7829-0027-B94B-96D6-DC3C873BB35C}" destId="{10F64438-148B-4F40-AC34-3E26B8380185}" srcOrd="1" destOrd="0" presId="urn:microsoft.com/office/officeart/2005/8/layout/chevron2"/>
    <dgm:cxn modelId="{A3BF7704-158B-2D47-9467-944286AD7DA3}" type="presParOf" srcId="{CF6609DC-022D-D54A-8285-644C82C00EB3}" destId="{CF9B6669-C5CB-6143-BEB5-1FBA8D65180F}" srcOrd="3" destOrd="0" presId="urn:microsoft.com/office/officeart/2005/8/layout/chevron2"/>
    <dgm:cxn modelId="{BC1CD3D7-E441-2D43-8B58-05BF5F550203}" type="presParOf" srcId="{CF6609DC-022D-D54A-8285-644C82C00EB3}" destId="{63949600-ED9E-2B44-8A32-9BB5AC79B6E8}" srcOrd="4" destOrd="0" presId="urn:microsoft.com/office/officeart/2005/8/layout/chevron2"/>
    <dgm:cxn modelId="{6F927A7E-92F3-9F45-AC8E-D8F70F3789DA}" type="presParOf" srcId="{63949600-ED9E-2B44-8A32-9BB5AC79B6E8}" destId="{4FEDBD33-067B-1F4D-91F0-058593B3EF22}" srcOrd="0" destOrd="0" presId="urn:microsoft.com/office/officeart/2005/8/layout/chevron2"/>
    <dgm:cxn modelId="{1C070726-B202-4A4E-A211-DF8C6F616B73}" type="presParOf" srcId="{63949600-ED9E-2B44-8A32-9BB5AC79B6E8}" destId="{2E10329C-0A98-2440-81C5-7BC54B7DC442}" srcOrd="1" destOrd="0" presId="urn:microsoft.com/office/officeart/2005/8/layout/chevron2"/>
    <dgm:cxn modelId="{0BF8F68D-D26A-AF46-80D5-57395F237CB8}" type="presParOf" srcId="{CF6609DC-022D-D54A-8285-644C82C00EB3}" destId="{6F76C67C-D8EE-DF49-A29F-AACF59E3D1C6}" srcOrd="5" destOrd="0" presId="urn:microsoft.com/office/officeart/2005/8/layout/chevron2"/>
    <dgm:cxn modelId="{7C079ED7-D8F3-CC4E-8CB1-4B53E655CFCB}" type="presParOf" srcId="{CF6609DC-022D-D54A-8285-644C82C00EB3}" destId="{DDC971E1-86A3-6C44-AD34-54E353B1EAA0}" srcOrd="6" destOrd="0" presId="urn:microsoft.com/office/officeart/2005/8/layout/chevron2"/>
    <dgm:cxn modelId="{F7F5543C-9E90-0D46-AAD1-8CFEEFBE40EA}" type="presParOf" srcId="{DDC971E1-86A3-6C44-AD34-54E353B1EAA0}" destId="{E4A230B0-EFE5-6944-A9B1-045B83C120E6}" srcOrd="0" destOrd="0" presId="urn:microsoft.com/office/officeart/2005/8/layout/chevron2"/>
    <dgm:cxn modelId="{A4F533E1-A5FA-7547-8568-1B702669185A}" type="presParOf" srcId="{DDC971E1-86A3-6C44-AD34-54E353B1EAA0}" destId="{004D6BCD-AF92-E449-9924-1856E79A4FC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3D221E-2491-E54A-9DA7-F99D63614CE7}" type="doc">
      <dgm:prSet loTypeId="urn:microsoft.com/office/officeart/2005/8/layout/chevron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04AB042-8EC0-9B44-AE49-2831A6115034}">
      <dgm:prSet phldrT="[Text]"/>
      <dgm:spPr/>
      <dgm:t>
        <a:bodyPr/>
        <a:lstStyle/>
        <a:p>
          <a:r>
            <a:rPr lang="en-US" dirty="0"/>
            <a:t>Data Cleaning</a:t>
          </a:r>
        </a:p>
      </dgm:t>
    </dgm:pt>
    <dgm:pt modelId="{C913E4AC-FE0C-7E44-B134-EE61EBA62D85}" type="parTrans" cxnId="{91F94E8D-25D3-D348-A6A3-2DFDD2D45787}">
      <dgm:prSet/>
      <dgm:spPr/>
      <dgm:t>
        <a:bodyPr/>
        <a:lstStyle/>
        <a:p>
          <a:endParaRPr lang="en-US"/>
        </a:p>
      </dgm:t>
    </dgm:pt>
    <dgm:pt modelId="{4DCB97DB-4D3A-AB4E-BD44-3523DE1C7B67}" type="sibTrans" cxnId="{91F94E8D-25D3-D348-A6A3-2DFDD2D45787}">
      <dgm:prSet/>
      <dgm:spPr/>
      <dgm:t>
        <a:bodyPr/>
        <a:lstStyle/>
        <a:p>
          <a:endParaRPr lang="en-US"/>
        </a:p>
      </dgm:t>
    </dgm:pt>
    <dgm:pt modelId="{50C0CEA1-DDBF-574A-BC55-D43901CF3881}">
      <dgm:prSet phldrT="[Text]"/>
      <dgm:spPr/>
      <dgm:t>
        <a:bodyPr/>
        <a:lstStyle/>
        <a:p>
          <a:r>
            <a:rPr lang="en-US" dirty="0"/>
            <a:t>Reads are </a:t>
          </a:r>
          <a:r>
            <a:rPr lang="en-US" dirty="0" err="1"/>
            <a:t>demultiplexed</a:t>
          </a:r>
          <a:r>
            <a:rPr lang="en-US" dirty="0"/>
            <a:t> and barcodes were masked by Illumina CASAVA</a:t>
          </a:r>
        </a:p>
      </dgm:t>
    </dgm:pt>
    <dgm:pt modelId="{02A16023-A7A0-A24D-91BB-86FFC8EF4094}" type="parTrans" cxnId="{0981757F-AAB3-9A4D-A29D-3507E50F8B17}">
      <dgm:prSet/>
      <dgm:spPr/>
      <dgm:t>
        <a:bodyPr/>
        <a:lstStyle/>
        <a:p>
          <a:endParaRPr lang="en-US"/>
        </a:p>
      </dgm:t>
    </dgm:pt>
    <dgm:pt modelId="{922CE5C3-9AE3-D04B-A06F-EF9C552EC31B}" type="sibTrans" cxnId="{0981757F-AAB3-9A4D-A29D-3507E50F8B17}">
      <dgm:prSet/>
      <dgm:spPr/>
      <dgm:t>
        <a:bodyPr/>
        <a:lstStyle/>
        <a:p>
          <a:endParaRPr lang="en-US"/>
        </a:p>
      </dgm:t>
    </dgm:pt>
    <dgm:pt modelId="{6576E4C6-6542-E64E-9E33-2BA27CE8ECA4}">
      <dgm:prSet phldrT="[Text]"/>
      <dgm:spPr/>
      <dgm:t>
        <a:bodyPr/>
        <a:lstStyle/>
        <a:p>
          <a:r>
            <a:rPr lang="en-US" dirty="0"/>
            <a:t>ID of CSM</a:t>
          </a:r>
        </a:p>
      </dgm:t>
    </dgm:pt>
    <dgm:pt modelId="{3495F20E-A0C9-8845-84F0-A233A1937142}" type="parTrans" cxnId="{CAB44C9F-3087-FD44-A91A-3A174022E2FC}">
      <dgm:prSet/>
      <dgm:spPr/>
      <dgm:t>
        <a:bodyPr/>
        <a:lstStyle/>
        <a:p>
          <a:endParaRPr lang="en-US"/>
        </a:p>
      </dgm:t>
    </dgm:pt>
    <dgm:pt modelId="{A4526FBC-6E9A-B94D-92BD-90770BC01098}" type="sibTrans" cxnId="{CAB44C9F-3087-FD44-A91A-3A174022E2FC}">
      <dgm:prSet/>
      <dgm:spPr/>
      <dgm:t>
        <a:bodyPr/>
        <a:lstStyle/>
        <a:p>
          <a:endParaRPr lang="en-US"/>
        </a:p>
      </dgm:t>
    </dgm:pt>
    <dgm:pt modelId="{6431BC9F-051B-2E4E-BE33-AF41AB74EE05}">
      <dgm:prSet phldrT="[Text]"/>
      <dgm:spPr/>
      <dgm:t>
        <a:bodyPr/>
        <a:lstStyle/>
        <a:p>
          <a:r>
            <a:rPr lang="en-US" dirty="0"/>
            <a:t>Candidate Somatic Mutations (CSM) that were point mutations, insertions, and deletions were identified by </a:t>
          </a:r>
          <a:r>
            <a:rPr lang="en-US" dirty="0" err="1"/>
            <a:t>VariantDX</a:t>
          </a:r>
          <a:endParaRPr lang="en-US" dirty="0"/>
        </a:p>
      </dgm:t>
    </dgm:pt>
    <dgm:pt modelId="{EF38B965-B3C3-8249-B139-4F59BC6E9CA7}" type="parTrans" cxnId="{C3558EC9-34CC-2546-B1D8-B9F9170DCD57}">
      <dgm:prSet/>
      <dgm:spPr/>
      <dgm:t>
        <a:bodyPr/>
        <a:lstStyle/>
        <a:p>
          <a:endParaRPr lang="en-US"/>
        </a:p>
      </dgm:t>
    </dgm:pt>
    <dgm:pt modelId="{9F9643C3-BC4E-964C-B335-C7DA479F8ABF}" type="sibTrans" cxnId="{C3558EC9-34CC-2546-B1D8-B9F9170DCD57}">
      <dgm:prSet/>
      <dgm:spPr/>
      <dgm:t>
        <a:bodyPr/>
        <a:lstStyle/>
        <a:p>
          <a:endParaRPr lang="en-US"/>
        </a:p>
      </dgm:t>
    </dgm:pt>
    <dgm:pt modelId="{BC67EA8A-6267-8B44-89F8-66097CCADF76}">
      <dgm:prSet phldrT="[Text]"/>
      <dgm:spPr/>
      <dgm:t>
        <a:bodyPr/>
        <a:lstStyle/>
        <a:p>
          <a:r>
            <a:rPr lang="en-US" dirty="0"/>
            <a:t>Somatic Hotspot ID</a:t>
          </a:r>
        </a:p>
      </dgm:t>
    </dgm:pt>
    <dgm:pt modelId="{F637E9D2-75D3-A34C-923F-07BEDDB52C82}" type="parTrans" cxnId="{CD9156AD-C52F-FC47-84F4-C51235FF7580}">
      <dgm:prSet/>
      <dgm:spPr/>
      <dgm:t>
        <a:bodyPr/>
        <a:lstStyle/>
        <a:p>
          <a:endParaRPr lang="en-US"/>
        </a:p>
      </dgm:t>
    </dgm:pt>
    <dgm:pt modelId="{E5E14BB1-7EFF-B948-80BC-A199381BCBC6}" type="sibTrans" cxnId="{CD9156AD-C52F-FC47-84F4-C51235FF7580}">
      <dgm:prSet/>
      <dgm:spPr/>
      <dgm:t>
        <a:bodyPr/>
        <a:lstStyle/>
        <a:p>
          <a:endParaRPr lang="en-US"/>
        </a:p>
      </dgm:t>
    </dgm:pt>
    <dgm:pt modelId="{5BC846B9-C586-A240-9CF1-B54C621A721A}">
      <dgm:prSet phldrT="[Text]"/>
      <dgm:spPr>
        <a:blipFill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437B0FFC-874A-E440-8253-2ECAD7CB4784}" type="parTrans" cxnId="{054A7564-3195-5045-8C98-8286E43396CA}">
      <dgm:prSet/>
      <dgm:spPr/>
      <dgm:t>
        <a:bodyPr/>
        <a:lstStyle/>
        <a:p>
          <a:endParaRPr lang="en-US"/>
        </a:p>
      </dgm:t>
    </dgm:pt>
    <dgm:pt modelId="{5A92E69D-5E37-0C4D-8D66-135D80396AC3}" type="sibTrans" cxnId="{054A7564-3195-5045-8C98-8286E43396CA}">
      <dgm:prSet/>
      <dgm:spPr/>
      <dgm:t>
        <a:bodyPr/>
        <a:lstStyle/>
        <a:p>
          <a:endParaRPr lang="en-US"/>
        </a:p>
      </dgm:t>
    </dgm:pt>
    <dgm:pt modelId="{03756D89-67C2-7747-8E79-BCDA8289EF81}">
      <dgm:prSet phldrT="[Text]"/>
      <dgm:spPr/>
      <dgm:t>
        <a:bodyPr/>
        <a:lstStyle/>
        <a:p>
          <a:r>
            <a:rPr lang="en-US" dirty="0"/>
            <a:t>Germline Filtration</a:t>
          </a:r>
        </a:p>
      </dgm:t>
    </dgm:pt>
    <dgm:pt modelId="{5F2DED4D-69FA-4E4A-8633-11CCB2EA1471}" type="parTrans" cxnId="{1D2B93A2-F272-7A40-AB68-48F41E9FBD13}">
      <dgm:prSet/>
      <dgm:spPr/>
      <dgm:t>
        <a:bodyPr/>
        <a:lstStyle/>
        <a:p>
          <a:endParaRPr lang="en-US"/>
        </a:p>
      </dgm:t>
    </dgm:pt>
    <dgm:pt modelId="{08E2F042-C54E-AC44-AC11-A216BDCBECFC}" type="sibTrans" cxnId="{1D2B93A2-F272-7A40-AB68-48F41E9FBD13}">
      <dgm:prSet/>
      <dgm:spPr/>
      <dgm:t>
        <a:bodyPr/>
        <a:lstStyle/>
        <a:p>
          <a:endParaRPr lang="en-US"/>
        </a:p>
      </dgm:t>
    </dgm:pt>
    <dgm:pt modelId="{24E8D136-322E-594D-B4CA-C88850154104}">
      <dgm:prSet phldrT="[Text]"/>
      <dgm:spPr/>
      <dgm:t>
        <a:bodyPr/>
        <a:lstStyle/>
        <a:p>
          <a:r>
            <a:rPr lang="en-US" dirty="0" err="1"/>
            <a:t>Novoalign</a:t>
          </a:r>
          <a:r>
            <a:rPr lang="en-US" dirty="0"/>
            <a:t> was used to align cleaned reads to HG19 or HG18</a:t>
          </a:r>
        </a:p>
      </dgm:t>
    </dgm:pt>
    <dgm:pt modelId="{84A0E481-2BF1-B74B-8CE6-5B782D26681B}" type="parTrans" cxnId="{836AD353-5A1B-D244-B119-DD4CB6E37307}">
      <dgm:prSet/>
      <dgm:spPr/>
      <dgm:t>
        <a:bodyPr/>
        <a:lstStyle/>
        <a:p>
          <a:endParaRPr lang="en-US"/>
        </a:p>
      </dgm:t>
    </dgm:pt>
    <dgm:pt modelId="{E894D391-A65B-7F4E-9D80-1AFBCBF5EE98}" type="sibTrans" cxnId="{836AD353-5A1B-D244-B119-DD4CB6E37307}">
      <dgm:prSet/>
      <dgm:spPr/>
      <dgm:t>
        <a:bodyPr/>
        <a:lstStyle/>
        <a:p>
          <a:endParaRPr lang="en-US"/>
        </a:p>
      </dgm:t>
    </dgm:pt>
    <dgm:pt modelId="{E768BA6D-2575-D94D-8735-93A0A8A3256A}">
      <dgm:prSet phldrT="[Text]"/>
      <dgm:spPr/>
      <dgm:t>
        <a:bodyPr/>
        <a:lstStyle/>
        <a:p>
          <a:r>
            <a:rPr lang="en-US" dirty="0" err="1"/>
            <a:t>snpEff</a:t>
          </a:r>
          <a:r>
            <a:rPr lang="en-US" dirty="0"/>
            <a:t> was then used to filter out CSM without a predicted functional affect or location</a:t>
          </a:r>
        </a:p>
      </dgm:t>
    </dgm:pt>
    <dgm:pt modelId="{1E1B20AC-0B43-7343-9EB2-C89FF0E4F861}" type="parTrans" cxnId="{290D8093-3F08-0042-962C-4D312AF4465E}">
      <dgm:prSet/>
      <dgm:spPr/>
      <dgm:t>
        <a:bodyPr/>
        <a:lstStyle/>
        <a:p>
          <a:endParaRPr lang="en-US"/>
        </a:p>
      </dgm:t>
    </dgm:pt>
    <dgm:pt modelId="{BD3A4D2F-44FB-A54E-B02A-BEB5BF9A88F5}" type="sibTrans" cxnId="{290D8093-3F08-0042-962C-4D312AF4465E}">
      <dgm:prSet/>
      <dgm:spPr/>
      <dgm:t>
        <a:bodyPr/>
        <a:lstStyle/>
        <a:p>
          <a:endParaRPr lang="en-US"/>
        </a:p>
      </dgm:t>
    </dgm:pt>
    <dgm:pt modelId="{89B41045-5A60-884E-9EB5-7D1A92322C8E}">
      <dgm:prSet phldrT="[Text]"/>
      <dgm:spPr>
        <a:blipFill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E06A4A9F-064F-1942-AC0E-7937E76AD113}" type="parTrans" cxnId="{910366F4-35CF-4840-B2A5-46F6952283D6}">
      <dgm:prSet/>
      <dgm:spPr/>
      <dgm:t>
        <a:bodyPr/>
        <a:lstStyle/>
        <a:p>
          <a:endParaRPr lang="en-US"/>
        </a:p>
      </dgm:t>
    </dgm:pt>
    <dgm:pt modelId="{C8B97DDA-A877-F449-8DFE-6C5B506AB743}" type="sibTrans" cxnId="{910366F4-35CF-4840-B2A5-46F6952283D6}">
      <dgm:prSet/>
      <dgm:spPr/>
      <dgm:t>
        <a:bodyPr/>
        <a:lstStyle/>
        <a:p>
          <a:endParaRPr lang="en-US"/>
        </a:p>
      </dgm:t>
    </dgm:pt>
    <dgm:pt modelId="{D79E3419-1424-B449-ABF2-5855F264C469}">
      <dgm:prSet phldrT="[Text]"/>
      <dgm:spPr/>
      <dgm:t>
        <a:bodyPr/>
        <a:lstStyle/>
        <a:p>
          <a:r>
            <a:rPr lang="en-US">
              <a:noFill/>
            </a:rPr>
            <a:t> </a:t>
          </a:r>
        </a:p>
      </dgm:t>
    </dgm:pt>
    <dgm:pt modelId="{7AF3B267-7F18-9043-86D6-01C646C38D65}" type="parTrans" cxnId="{F650D4CA-FCD6-1146-9D84-E0FBE61634F9}">
      <dgm:prSet/>
      <dgm:spPr/>
      <dgm:t>
        <a:bodyPr/>
        <a:lstStyle/>
        <a:p>
          <a:endParaRPr lang="en-US"/>
        </a:p>
      </dgm:t>
    </dgm:pt>
    <dgm:pt modelId="{18230650-0FF3-B340-88BF-43EC581D52D6}" type="sibTrans" cxnId="{F650D4CA-FCD6-1146-9D84-E0FBE61634F9}">
      <dgm:prSet/>
      <dgm:spPr/>
      <dgm:t>
        <a:bodyPr/>
        <a:lstStyle/>
        <a:p>
          <a:endParaRPr lang="en-US"/>
        </a:p>
      </dgm:t>
    </dgm:pt>
    <dgm:pt modelId="{CF6609DC-022D-D54A-8285-644C82C00EB3}" type="pres">
      <dgm:prSet presAssocID="{293D221E-2491-E54A-9DA7-F99D63614CE7}" presName="linearFlow" presStyleCnt="0">
        <dgm:presLayoutVars>
          <dgm:dir/>
          <dgm:animLvl val="lvl"/>
          <dgm:resizeHandles val="exact"/>
        </dgm:presLayoutVars>
      </dgm:prSet>
      <dgm:spPr/>
    </dgm:pt>
    <dgm:pt modelId="{69405EA3-AE7E-AA48-BF23-CA85A7A4E314}" type="pres">
      <dgm:prSet presAssocID="{904AB042-8EC0-9B44-AE49-2831A6115034}" presName="composite" presStyleCnt="0"/>
      <dgm:spPr/>
    </dgm:pt>
    <dgm:pt modelId="{C7489327-C7AF-8040-92C3-EAABE1E65AF2}" type="pres">
      <dgm:prSet presAssocID="{904AB042-8EC0-9B44-AE49-2831A6115034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D0DC0D7-F5EA-834D-91EE-01602931B99A}" type="pres">
      <dgm:prSet presAssocID="{904AB042-8EC0-9B44-AE49-2831A6115034}" presName="descendantText" presStyleLbl="alignAcc1" presStyleIdx="0" presStyleCnt="4">
        <dgm:presLayoutVars>
          <dgm:bulletEnabled val="1"/>
        </dgm:presLayoutVars>
      </dgm:prSet>
      <dgm:spPr/>
    </dgm:pt>
    <dgm:pt modelId="{5646EAE7-FE8A-7440-8BBE-8069FAD2E217}" type="pres">
      <dgm:prSet presAssocID="{4DCB97DB-4D3A-AB4E-BD44-3523DE1C7B67}" presName="sp" presStyleCnt="0"/>
      <dgm:spPr/>
    </dgm:pt>
    <dgm:pt modelId="{1F9C7829-0027-B94B-96D6-DC3C873BB35C}" type="pres">
      <dgm:prSet presAssocID="{6576E4C6-6542-E64E-9E33-2BA27CE8ECA4}" presName="composite" presStyleCnt="0"/>
      <dgm:spPr/>
    </dgm:pt>
    <dgm:pt modelId="{762B1F0A-997A-874C-B8C8-073997278401}" type="pres">
      <dgm:prSet presAssocID="{6576E4C6-6542-E64E-9E33-2BA27CE8ECA4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10F64438-148B-4F40-AC34-3E26B8380185}" type="pres">
      <dgm:prSet presAssocID="{6576E4C6-6542-E64E-9E33-2BA27CE8ECA4}" presName="descendantText" presStyleLbl="alignAcc1" presStyleIdx="1" presStyleCnt="4">
        <dgm:presLayoutVars>
          <dgm:bulletEnabled val="1"/>
        </dgm:presLayoutVars>
      </dgm:prSet>
      <dgm:spPr/>
    </dgm:pt>
    <dgm:pt modelId="{CF9B6669-C5CB-6143-BEB5-1FBA8D65180F}" type="pres">
      <dgm:prSet presAssocID="{A4526FBC-6E9A-B94D-92BD-90770BC01098}" presName="sp" presStyleCnt="0"/>
      <dgm:spPr/>
    </dgm:pt>
    <dgm:pt modelId="{63949600-ED9E-2B44-8A32-9BB5AC79B6E8}" type="pres">
      <dgm:prSet presAssocID="{BC67EA8A-6267-8B44-89F8-66097CCADF76}" presName="composite" presStyleCnt="0"/>
      <dgm:spPr/>
    </dgm:pt>
    <dgm:pt modelId="{4FEDBD33-067B-1F4D-91F0-058593B3EF22}" type="pres">
      <dgm:prSet presAssocID="{BC67EA8A-6267-8B44-89F8-66097CCADF7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2E10329C-0A98-2440-81C5-7BC54B7DC442}" type="pres">
      <dgm:prSet presAssocID="{BC67EA8A-6267-8B44-89F8-66097CCADF76}" presName="descendantText" presStyleLbl="alignAcc1" presStyleIdx="2" presStyleCnt="4">
        <dgm:presLayoutVars>
          <dgm:bulletEnabled val="1"/>
        </dgm:presLayoutVars>
      </dgm:prSet>
      <dgm:spPr/>
    </dgm:pt>
    <dgm:pt modelId="{6F76C67C-D8EE-DF49-A29F-AACF59E3D1C6}" type="pres">
      <dgm:prSet presAssocID="{E5E14BB1-7EFF-B948-80BC-A199381BCBC6}" presName="sp" presStyleCnt="0"/>
      <dgm:spPr/>
    </dgm:pt>
    <dgm:pt modelId="{DDC971E1-86A3-6C44-AD34-54E353B1EAA0}" type="pres">
      <dgm:prSet presAssocID="{03756D89-67C2-7747-8E79-BCDA8289EF81}" presName="composite" presStyleCnt="0"/>
      <dgm:spPr/>
    </dgm:pt>
    <dgm:pt modelId="{E4A230B0-EFE5-6944-A9B1-045B83C120E6}" type="pres">
      <dgm:prSet presAssocID="{03756D89-67C2-7747-8E79-BCDA8289EF8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004D6BCD-AF92-E449-9924-1856E79A4FC2}" type="pres">
      <dgm:prSet presAssocID="{03756D89-67C2-7747-8E79-BCDA8289EF8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B917D13-8D2D-3343-A216-507A60F3E0ED}" type="presOf" srcId="{89B41045-5A60-884E-9EB5-7D1A92322C8E}" destId="{004D6BCD-AF92-E449-9924-1856E79A4FC2}" srcOrd="0" destOrd="0" presId="urn:microsoft.com/office/officeart/2005/8/layout/chevron2"/>
    <dgm:cxn modelId="{4215FC1B-2E96-2A45-8E58-80326B5815C7}" type="presOf" srcId="{6431BC9F-051B-2E4E-BE33-AF41AB74EE05}" destId="{10F64438-148B-4F40-AC34-3E26B8380185}" srcOrd="0" destOrd="0" presId="urn:microsoft.com/office/officeart/2005/8/layout/chevron2"/>
    <dgm:cxn modelId="{D1EEE234-A8D2-DE40-9989-30C90E8AFF72}" type="presOf" srcId="{904AB042-8EC0-9B44-AE49-2831A6115034}" destId="{C7489327-C7AF-8040-92C3-EAABE1E65AF2}" srcOrd="0" destOrd="0" presId="urn:microsoft.com/office/officeart/2005/8/layout/chevron2"/>
    <dgm:cxn modelId="{6041FE36-CB9C-6A49-9220-20F1C2AAF0C8}" type="presOf" srcId="{03756D89-67C2-7747-8E79-BCDA8289EF81}" destId="{E4A230B0-EFE5-6944-A9B1-045B83C120E6}" srcOrd="0" destOrd="0" presId="urn:microsoft.com/office/officeart/2005/8/layout/chevron2"/>
    <dgm:cxn modelId="{5A0B3E38-FA47-6A47-8AA6-D1EF54C14D4F}" type="presOf" srcId="{24E8D136-322E-594D-B4CA-C88850154104}" destId="{8D0DC0D7-F5EA-834D-91EE-01602931B99A}" srcOrd="0" destOrd="1" presId="urn:microsoft.com/office/officeart/2005/8/layout/chevron2"/>
    <dgm:cxn modelId="{836AD353-5A1B-D244-B119-DD4CB6E37307}" srcId="{904AB042-8EC0-9B44-AE49-2831A6115034}" destId="{24E8D136-322E-594D-B4CA-C88850154104}" srcOrd="1" destOrd="0" parTransId="{84A0E481-2BF1-B74B-8CE6-5B782D26681B}" sibTransId="{E894D391-A65B-7F4E-9D80-1AFBCBF5EE98}"/>
    <dgm:cxn modelId="{2E63895B-ABC3-E540-9CAA-31334006407B}" type="presOf" srcId="{D79E3419-1424-B449-ABF2-5855F264C469}" destId="{004D6BCD-AF92-E449-9924-1856E79A4FC2}" srcOrd="0" destOrd="1" presId="urn:microsoft.com/office/officeart/2005/8/layout/chevron2"/>
    <dgm:cxn modelId="{52C38C60-76CC-6249-BC57-DE2170EBA146}" type="presOf" srcId="{6576E4C6-6542-E64E-9E33-2BA27CE8ECA4}" destId="{762B1F0A-997A-874C-B8C8-073997278401}" srcOrd="0" destOrd="0" presId="urn:microsoft.com/office/officeart/2005/8/layout/chevron2"/>
    <dgm:cxn modelId="{054A7564-3195-5045-8C98-8286E43396CA}" srcId="{BC67EA8A-6267-8B44-89F8-66097CCADF76}" destId="{5BC846B9-C586-A240-9CF1-B54C621A721A}" srcOrd="0" destOrd="0" parTransId="{437B0FFC-874A-E440-8253-2ECAD7CB4784}" sibTransId="{5A92E69D-5E37-0C4D-8D66-135D80396AC3}"/>
    <dgm:cxn modelId="{0981757F-AAB3-9A4D-A29D-3507E50F8B17}" srcId="{904AB042-8EC0-9B44-AE49-2831A6115034}" destId="{50C0CEA1-DDBF-574A-BC55-D43901CF3881}" srcOrd="0" destOrd="0" parTransId="{02A16023-A7A0-A24D-91BB-86FFC8EF4094}" sibTransId="{922CE5C3-9AE3-D04B-A06F-EF9C552EC31B}"/>
    <dgm:cxn modelId="{91F94E8D-25D3-D348-A6A3-2DFDD2D45787}" srcId="{293D221E-2491-E54A-9DA7-F99D63614CE7}" destId="{904AB042-8EC0-9B44-AE49-2831A6115034}" srcOrd="0" destOrd="0" parTransId="{C913E4AC-FE0C-7E44-B134-EE61EBA62D85}" sibTransId="{4DCB97DB-4D3A-AB4E-BD44-3523DE1C7B67}"/>
    <dgm:cxn modelId="{80ED8B8F-F6A0-F64A-9ACA-BDD022450940}" type="presOf" srcId="{50C0CEA1-DDBF-574A-BC55-D43901CF3881}" destId="{8D0DC0D7-F5EA-834D-91EE-01602931B99A}" srcOrd="0" destOrd="0" presId="urn:microsoft.com/office/officeart/2005/8/layout/chevron2"/>
    <dgm:cxn modelId="{290D8093-3F08-0042-962C-4D312AF4465E}" srcId="{6576E4C6-6542-E64E-9E33-2BA27CE8ECA4}" destId="{E768BA6D-2575-D94D-8735-93A0A8A3256A}" srcOrd="1" destOrd="0" parTransId="{1E1B20AC-0B43-7343-9EB2-C89FF0E4F861}" sibTransId="{BD3A4D2F-44FB-A54E-B02A-BEB5BF9A88F5}"/>
    <dgm:cxn modelId="{CAB44C9F-3087-FD44-A91A-3A174022E2FC}" srcId="{293D221E-2491-E54A-9DA7-F99D63614CE7}" destId="{6576E4C6-6542-E64E-9E33-2BA27CE8ECA4}" srcOrd="1" destOrd="0" parTransId="{3495F20E-A0C9-8845-84F0-A233A1937142}" sibTransId="{A4526FBC-6E9A-B94D-92BD-90770BC01098}"/>
    <dgm:cxn modelId="{1D2B93A2-F272-7A40-AB68-48F41E9FBD13}" srcId="{293D221E-2491-E54A-9DA7-F99D63614CE7}" destId="{03756D89-67C2-7747-8E79-BCDA8289EF81}" srcOrd="3" destOrd="0" parTransId="{5F2DED4D-69FA-4E4A-8633-11CCB2EA1471}" sibTransId="{08E2F042-C54E-AC44-AC11-A216BDCBECFC}"/>
    <dgm:cxn modelId="{CD9156AD-C52F-FC47-84F4-C51235FF7580}" srcId="{293D221E-2491-E54A-9DA7-F99D63614CE7}" destId="{BC67EA8A-6267-8B44-89F8-66097CCADF76}" srcOrd="2" destOrd="0" parTransId="{F637E9D2-75D3-A34C-923F-07BEDDB52C82}" sibTransId="{E5E14BB1-7EFF-B948-80BC-A199381BCBC6}"/>
    <dgm:cxn modelId="{C16674B8-4C4B-D341-A092-E917B7C824C3}" type="presOf" srcId="{E768BA6D-2575-D94D-8735-93A0A8A3256A}" destId="{10F64438-148B-4F40-AC34-3E26B8380185}" srcOrd="0" destOrd="1" presId="urn:microsoft.com/office/officeart/2005/8/layout/chevron2"/>
    <dgm:cxn modelId="{C3558EC9-34CC-2546-B1D8-B9F9170DCD57}" srcId="{6576E4C6-6542-E64E-9E33-2BA27CE8ECA4}" destId="{6431BC9F-051B-2E4E-BE33-AF41AB74EE05}" srcOrd="0" destOrd="0" parTransId="{EF38B965-B3C3-8249-B139-4F59BC6E9CA7}" sibTransId="{9F9643C3-BC4E-964C-B335-C7DA479F8ABF}"/>
    <dgm:cxn modelId="{F650D4CA-FCD6-1146-9D84-E0FBE61634F9}" srcId="{03756D89-67C2-7747-8E79-BCDA8289EF81}" destId="{D79E3419-1424-B449-ABF2-5855F264C469}" srcOrd="1" destOrd="0" parTransId="{7AF3B267-7F18-9043-86D6-01C646C38D65}" sibTransId="{18230650-0FF3-B340-88BF-43EC581D52D6}"/>
    <dgm:cxn modelId="{DA02B5D5-DDC2-3346-8A45-CD9F216F34CA}" type="presOf" srcId="{5BC846B9-C586-A240-9CF1-B54C621A721A}" destId="{2E10329C-0A98-2440-81C5-7BC54B7DC442}" srcOrd="0" destOrd="0" presId="urn:microsoft.com/office/officeart/2005/8/layout/chevron2"/>
    <dgm:cxn modelId="{93AE82E6-E6AC-CB4A-A269-3C0E014EA548}" type="presOf" srcId="{BC67EA8A-6267-8B44-89F8-66097CCADF76}" destId="{4FEDBD33-067B-1F4D-91F0-058593B3EF22}" srcOrd="0" destOrd="0" presId="urn:microsoft.com/office/officeart/2005/8/layout/chevron2"/>
    <dgm:cxn modelId="{B47159F2-B77A-F746-B812-EB3605A10B5A}" type="presOf" srcId="{293D221E-2491-E54A-9DA7-F99D63614CE7}" destId="{CF6609DC-022D-D54A-8285-644C82C00EB3}" srcOrd="0" destOrd="0" presId="urn:microsoft.com/office/officeart/2005/8/layout/chevron2"/>
    <dgm:cxn modelId="{910366F4-35CF-4840-B2A5-46F6952283D6}" srcId="{03756D89-67C2-7747-8E79-BCDA8289EF81}" destId="{89B41045-5A60-884E-9EB5-7D1A92322C8E}" srcOrd="0" destOrd="0" parTransId="{E06A4A9F-064F-1942-AC0E-7937E76AD113}" sibTransId="{C8B97DDA-A877-F449-8DFE-6C5B506AB743}"/>
    <dgm:cxn modelId="{4001B328-A3D4-A844-A700-5BC28A7E3914}" type="presParOf" srcId="{CF6609DC-022D-D54A-8285-644C82C00EB3}" destId="{69405EA3-AE7E-AA48-BF23-CA85A7A4E314}" srcOrd="0" destOrd="0" presId="urn:microsoft.com/office/officeart/2005/8/layout/chevron2"/>
    <dgm:cxn modelId="{C47DC9C6-2B1D-6246-A42A-355738A8BC66}" type="presParOf" srcId="{69405EA3-AE7E-AA48-BF23-CA85A7A4E314}" destId="{C7489327-C7AF-8040-92C3-EAABE1E65AF2}" srcOrd="0" destOrd="0" presId="urn:microsoft.com/office/officeart/2005/8/layout/chevron2"/>
    <dgm:cxn modelId="{CBA06CB8-92C3-B746-A17E-035E36D0FAEB}" type="presParOf" srcId="{69405EA3-AE7E-AA48-BF23-CA85A7A4E314}" destId="{8D0DC0D7-F5EA-834D-91EE-01602931B99A}" srcOrd="1" destOrd="0" presId="urn:microsoft.com/office/officeart/2005/8/layout/chevron2"/>
    <dgm:cxn modelId="{A2A72720-8305-2B4C-B903-381F93528B63}" type="presParOf" srcId="{CF6609DC-022D-D54A-8285-644C82C00EB3}" destId="{5646EAE7-FE8A-7440-8BBE-8069FAD2E217}" srcOrd="1" destOrd="0" presId="urn:microsoft.com/office/officeart/2005/8/layout/chevron2"/>
    <dgm:cxn modelId="{6A788564-7984-F74A-B7A6-BBADFB9A6D10}" type="presParOf" srcId="{CF6609DC-022D-D54A-8285-644C82C00EB3}" destId="{1F9C7829-0027-B94B-96D6-DC3C873BB35C}" srcOrd="2" destOrd="0" presId="urn:microsoft.com/office/officeart/2005/8/layout/chevron2"/>
    <dgm:cxn modelId="{737510C6-105D-8A44-8E73-EE65C776D6B7}" type="presParOf" srcId="{1F9C7829-0027-B94B-96D6-DC3C873BB35C}" destId="{762B1F0A-997A-874C-B8C8-073997278401}" srcOrd="0" destOrd="0" presId="urn:microsoft.com/office/officeart/2005/8/layout/chevron2"/>
    <dgm:cxn modelId="{904FAC55-BE16-DB4D-A17E-7E4B00416484}" type="presParOf" srcId="{1F9C7829-0027-B94B-96D6-DC3C873BB35C}" destId="{10F64438-148B-4F40-AC34-3E26B8380185}" srcOrd="1" destOrd="0" presId="urn:microsoft.com/office/officeart/2005/8/layout/chevron2"/>
    <dgm:cxn modelId="{A3BF7704-158B-2D47-9467-944286AD7DA3}" type="presParOf" srcId="{CF6609DC-022D-D54A-8285-644C82C00EB3}" destId="{CF9B6669-C5CB-6143-BEB5-1FBA8D65180F}" srcOrd="3" destOrd="0" presId="urn:microsoft.com/office/officeart/2005/8/layout/chevron2"/>
    <dgm:cxn modelId="{BC1CD3D7-E441-2D43-8B58-05BF5F550203}" type="presParOf" srcId="{CF6609DC-022D-D54A-8285-644C82C00EB3}" destId="{63949600-ED9E-2B44-8A32-9BB5AC79B6E8}" srcOrd="4" destOrd="0" presId="urn:microsoft.com/office/officeart/2005/8/layout/chevron2"/>
    <dgm:cxn modelId="{6F927A7E-92F3-9F45-AC8E-D8F70F3789DA}" type="presParOf" srcId="{63949600-ED9E-2B44-8A32-9BB5AC79B6E8}" destId="{4FEDBD33-067B-1F4D-91F0-058593B3EF22}" srcOrd="0" destOrd="0" presId="urn:microsoft.com/office/officeart/2005/8/layout/chevron2"/>
    <dgm:cxn modelId="{1C070726-B202-4A4E-A211-DF8C6F616B73}" type="presParOf" srcId="{63949600-ED9E-2B44-8A32-9BB5AC79B6E8}" destId="{2E10329C-0A98-2440-81C5-7BC54B7DC442}" srcOrd="1" destOrd="0" presId="urn:microsoft.com/office/officeart/2005/8/layout/chevron2"/>
    <dgm:cxn modelId="{0BF8F68D-D26A-AF46-80D5-57395F237CB8}" type="presParOf" srcId="{CF6609DC-022D-D54A-8285-644C82C00EB3}" destId="{6F76C67C-D8EE-DF49-A29F-AACF59E3D1C6}" srcOrd="5" destOrd="0" presId="urn:microsoft.com/office/officeart/2005/8/layout/chevron2"/>
    <dgm:cxn modelId="{7C079ED7-D8F3-CC4E-8CB1-4B53E655CFCB}" type="presParOf" srcId="{CF6609DC-022D-D54A-8285-644C82C00EB3}" destId="{DDC971E1-86A3-6C44-AD34-54E353B1EAA0}" srcOrd="6" destOrd="0" presId="urn:microsoft.com/office/officeart/2005/8/layout/chevron2"/>
    <dgm:cxn modelId="{F7F5543C-9E90-0D46-AAD1-8CFEEFBE40EA}" type="presParOf" srcId="{DDC971E1-86A3-6C44-AD34-54E353B1EAA0}" destId="{E4A230B0-EFE5-6944-A9B1-045B83C120E6}" srcOrd="0" destOrd="0" presId="urn:microsoft.com/office/officeart/2005/8/layout/chevron2"/>
    <dgm:cxn modelId="{A4F533E1-A5FA-7547-8568-1B702669185A}" type="presParOf" srcId="{DDC971E1-86A3-6C44-AD34-54E353B1EAA0}" destId="{004D6BCD-AF92-E449-9924-1856E79A4FC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3D4DB88-804C-5945-B59F-E50128B3DB69}" type="doc">
      <dgm:prSet loTypeId="urn:microsoft.com/office/officeart/2005/8/layout/process5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E0B4A90-3800-8D48-BEB0-6B5F12554507}">
      <dgm:prSet phldrT="[Text]"/>
      <dgm:spPr/>
      <dgm:t>
        <a:bodyPr/>
        <a:lstStyle/>
        <a:p>
          <a:r>
            <a:rPr lang="en-US" dirty="0"/>
            <a:t>Calculate Omega Score</a:t>
          </a:r>
        </a:p>
      </dgm:t>
    </dgm:pt>
    <dgm:pt modelId="{A9CB1C0E-FEE3-0E43-80F7-5006D167529C}" type="parTrans" cxnId="{BC222430-EEBD-F247-8280-465DCE7A6B27}">
      <dgm:prSet/>
      <dgm:spPr/>
      <dgm:t>
        <a:bodyPr/>
        <a:lstStyle/>
        <a:p>
          <a:endParaRPr lang="en-US"/>
        </a:p>
      </dgm:t>
    </dgm:pt>
    <dgm:pt modelId="{44D86CC7-5D21-1C40-9BA6-659AE3D22514}" type="sibTrans" cxnId="{BC222430-EEBD-F247-8280-465DCE7A6B27}">
      <dgm:prSet/>
      <dgm:spPr/>
      <dgm:t>
        <a:bodyPr/>
        <a:lstStyle/>
        <a:p>
          <a:endParaRPr lang="en-US"/>
        </a:p>
      </dgm:t>
    </dgm:pt>
    <dgm:pt modelId="{FDEB73C4-2FAC-CF4E-AFF4-671610ECA241}">
      <dgm:prSet phldrT="[Text]"/>
      <dgm:spPr/>
      <dgm:t>
        <a:bodyPr/>
        <a:lstStyle/>
        <a:p>
          <a:r>
            <a:rPr lang="en-US" dirty="0"/>
            <a:t>Protein Level Normalization</a:t>
          </a:r>
        </a:p>
      </dgm:t>
    </dgm:pt>
    <dgm:pt modelId="{9F259758-FEDA-8B43-870C-4FE7C3C4A861}" type="parTrans" cxnId="{627DF8B5-E1BC-B24D-8F46-E47E26045695}">
      <dgm:prSet/>
      <dgm:spPr/>
      <dgm:t>
        <a:bodyPr/>
        <a:lstStyle/>
        <a:p>
          <a:endParaRPr lang="en-US"/>
        </a:p>
      </dgm:t>
    </dgm:pt>
    <dgm:pt modelId="{E53C82A3-7814-0848-AE44-AC848CD5A43A}" type="sibTrans" cxnId="{627DF8B5-E1BC-B24D-8F46-E47E26045695}">
      <dgm:prSet/>
      <dgm:spPr/>
      <dgm:t>
        <a:bodyPr/>
        <a:lstStyle/>
        <a:p>
          <a:endParaRPr lang="en-US"/>
        </a:p>
      </dgm:t>
    </dgm:pt>
    <dgm:pt modelId="{0185A28A-7F22-9041-9F60-5B5A6567EE92}">
      <dgm:prSet phldrT="[Text]"/>
      <dgm:spPr/>
      <dgm:t>
        <a:bodyPr/>
        <a:lstStyle/>
        <a:p>
          <a:r>
            <a:rPr lang="en-US" dirty="0"/>
            <a:t>Cancer Detection</a:t>
          </a:r>
        </a:p>
      </dgm:t>
    </dgm:pt>
    <dgm:pt modelId="{D14B2787-A93A-9E42-A0AD-86A0CD8CA764}" type="parTrans" cxnId="{0BDB8E4F-9867-CC4E-858D-359B3B40C4CE}">
      <dgm:prSet/>
      <dgm:spPr/>
      <dgm:t>
        <a:bodyPr/>
        <a:lstStyle/>
        <a:p>
          <a:endParaRPr lang="en-US"/>
        </a:p>
      </dgm:t>
    </dgm:pt>
    <dgm:pt modelId="{43591590-2490-BF40-9B03-CEA343B92060}" type="sibTrans" cxnId="{0BDB8E4F-9867-CC4E-858D-359B3B40C4CE}">
      <dgm:prSet/>
      <dgm:spPr/>
      <dgm:t>
        <a:bodyPr/>
        <a:lstStyle/>
        <a:p>
          <a:endParaRPr lang="en-US"/>
        </a:p>
      </dgm:t>
    </dgm:pt>
    <dgm:pt modelId="{6C68D927-B2FF-8240-B848-CE5714C83FE0}">
      <dgm:prSet phldrT="[Text]"/>
      <dgm:spPr/>
      <dgm:t>
        <a:bodyPr/>
        <a:lstStyle/>
        <a:p>
          <a:r>
            <a:rPr lang="en-US" dirty="0"/>
            <a:t>Tissue Localization</a:t>
          </a:r>
        </a:p>
      </dgm:t>
    </dgm:pt>
    <dgm:pt modelId="{2D5DF764-0B31-1849-9EC9-DF3A226FD264}" type="parTrans" cxnId="{5707E477-411B-E54E-91C4-8E81DF8F0C46}">
      <dgm:prSet/>
      <dgm:spPr/>
      <dgm:t>
        <a:bodyPr/>
        <a:lstStyle/>
        <a:p>
          <a:endParaRPr lang="en-US"/>
        </a:p>
      </dgm:t>
    </dgm:pt>
    <dgm:pt modelId="{F6DE2479-8EE3-C04A-9999-39DB868EF795}" type="sibTrans" cxnId="{5707E477-411B-E54E-91C4-8E81DF8F0C46}">
      <dgm:prSet/>
      <dgm:spPr/>
      <dgm:t>
        <a:bodyPr/>
        <a:lstStyle/>
        <a:p>
          <a:endParaRPr lang="en-US"/>
        </a:p>
      </dgm:t>
    </dgm:pt>
    <dgm:pt modelId="{92EE1496-0E2E-B341-A442-07BE40ECDEF7}">
      <dgm:prSet phldrT="[Text]"/>
      <dgm:spPr/>
      <dgm:t>
        <a:bodyPr/>
        <a:lstStyle/>
        <a:p>
          <a:r>
            <a:rPr lang="en-US" dirty="0"/>
            <a:t>MAF Normalization</a:t>
          </a:r>
        </a:p>
      </dgm:t>
    </dgm:pt>
    <dgm:pt modelId="{49245B6B-4ECB-1940-9674-87733F45AE89}" type="parTrans" cxnId="{1D3DC1C0-84BC-3740-BD2F-863ECD02DFA3}">
      <dgm:prSet/>
      <dgm:spPr/>
      <dgm:t>
        <a:bodyPr/>
        <a:lstStyle/>
        <a:p>
          <a:endParaRPr lang="en-US"/>
        </a:p>
      </dgm:t>
    </dgm:pt>
    <dgm:pt modelId="{CCCA84B0-038E-1846-8F63-0920BD13A63D}" type="sibTrans" cxnId="{1D3DC1C0-84BC-3740-BD2F-863ECD02DFA3}">
      <dgm:prSet/>
      <dgm:spPr/>
      <dgm:t>
        <a:bodyPr/>
        <a:lstStyle/>
        <a:p>
          <a:endParaRPr lang="en-US"/>
        </a:p>
      </dgm:t>
    </dgm:pt>
    <dgm:pt modelId="{0F0824E6-BF1F-EF4E-819D-37DAC82A1944}">
      <dgm:prSet/>
      <dgm:spPr/>
      <dgm:t>
        <a:bodyPr/>
        <a:lstStyle/>
        <a:p>
          <a:r>
            <a:rPr lang="en-US" dirty="0"/>
            <a:t>Calculate Reference P-values</a:t>
          </a:r>
        </a:p>
      </dgm:t>
    </dgm:pt>
    <dgm:pt modelId="{AA93169E-379E-A64E-A07C-F61970A8961A}" type="parTrans" cxnId="{81F4F8A8-08A0-C448-A75E-56D4E7B10F24}">
      <dgm:prSet/>
      <dgm:spPr/>
      <dgm:t>
        <a:bodyPr/>
        <a:lstStyle/>
        <a:p>
          <a:endParaRPr lang="en-US"/>
        </a:p>
      </dgm:t>
    </dgm:pt>
    <dgm:pt modelId="{0558CCE6-5CD9-8548-8AD5-242AD25D3EA5}" type="sibTrans" cxnId="{81F4F8A8-08A0-C448-A75E-56D4E7B10F24}">
      <dgm:prSet/>
      <dgm:spPr/>
      <dgm:t>
        <a:bodyPr/>
        <a:lstStyle/>
        <a:p>
          <a:endParaRPr lang="en-US"/>
        </a:p>
      </dgm:t>
    </dgm:pt>
    <dgm:pt modelId="{930A6AD3-537A-0D4B-987E-7510F2800114}" type="pres">
      <dgm:prSet presAssocID="{23D4DB88-804C-5945-B59F-E50128B3DB69}" presName="diagram" presStyleCnt="0">
        <dgm:presLayoutVars>
          <dgm:dir/>
          <dgm:resizeHandles val="exact"/>
        </dgm:presLayoutVars>
      </dgm:prSet>
      <dgm:spPr/>
    </dgm:pt>
    <dgm:pt modelId="{2134E7C0-994E-2C40-B5EC-19985932E76A}" type="pres">
      <dgm:prSet presAssocID="{92EE1496-0E2E-B341-A442-07BE40ECDEF7}" presName="node" presStyleLbl="node1" presStyleIdx="0" presStyleCnt="6">
        <dgm:presLayoutVars>
          <dgm:bulletEnabled val="1"/>
        </dgm:presLayoutVars>
      </dgm:prSet>
      <dgm:spPr/>
    </dgm:pt>
    <dgm:pt modelId="{FA9EE1FE-4DCA-424E-8992-05904FB824A9}" type="pres">
      <dgm:prSet presAssocID="{CCCA84B0-038E-1846-8F63-0920BD13A63D}" presName="sibTrans" presStyleLbl="sibTrans2D1" presStyleIdx="0" presStyleCnt="5"/>
      <dgm:spPr/>
    </dgm:pt>
    <dgm:pt modelId="{9B2D4CBD-3538-094C-907B-44B217881A64}" type="pres">
      <dgm:prSet presAssocID="{CCCA84B0-038E-1846-8F63-0920BD13A63D}" presName="connectorText" presStyleLbl="sibTrans2D1" presStyleIdx="0" presStyleCnt="5"/>
      <dgm:spPr/>
    </dgm:pt>
    <dgm:pt modelId="{E1AE1887-E139-464F-BA7D-5E4623CD88C2}" type="pres">
      <dgm:prSet presAssocID="{0F0824E6-BF1F-EF4E-819D-37DAC82A1944}" presName="node" presStyleLbl="node1" presStyleIdx="1" presStyleCnt="6">
        <dgm:presLayoutVars>
          <dgm:bulletEnabled val="1"/>
        </dgm:presLayoutVars>
      </dgm:prSet>
      <dgm:spPr/>
    </dgm:pt>
    <dgm:pt modelId="{D043E157-278E-7F4F-B7BC-03CB47F5B9A0}" type="pres">
      <dgm:prSet presAssocID="{0558CCE6-5CD9-8548-8AD5-242AD25D3EA5}" presName="sibTrans" presStyleLbl="sibTrans2D1" presStyleIdx="1" presStyleCnt="5"/>
      <dgm:spPr/>
    </dgm:pt>
    <dgm:pt modelId="{FA930336-EAF4-5A4A-BCDD-EF8BAD01D3D7}" type="pres">
      <dgm:prSet presAssocID="{0558CCE6-5CD9-8548-8AD5-242AD25D3EA5}" presName="connectorText" presStyleLbl="sibTrans2D1" presStyleIdx="1" presStyleCnt="5"/>
      <dgm:spPr/>
    </dgm:pt>
    <dgm:pt modelId="{853DD97B-E1B3-674E-8063-DD44EF1893A9}" type="pres">
      <dgm:prSet presAssocID="{6E0B4A90-3800-8D48-BEB0-6B5F12554507}" presName="node" presStyleLbl="node1" presStyleIdx="2" presStyleCnt="6">
        <dgm:presLayoutVars>
          <dgm:bulletEnabled val="1"/>
        </dgm:presLayoutVars>
      </dgm:prSet>
      <dgm:spPr/>
    </dgm:pt>
    <dgm:pt modelId="{98050E78-F96C-E741-9BF1-75F092D86B0D}" type="pres">
      <dgm:prSet presAssocID="{44D86CC7-5D21-1C40-9BA6-659AE3D22514}" presName="sibTrans" presStyleLbl="sibTrans2D1" presStyleIdx="2" presStyleCnt="5"/>
      <dgm:spPr/>
    </dgm:pt>
    <dgm:pt modelId="{27669D91-4CE0-C946-ACDE-144A590FB23B}" type="pres">
      <dgm:prSet presAssocID="{44D86CC7-5D21-1C40-9BA6-659AE3D22514}" presName="connectorText" presStyleLbl="sibTrans2D1" presStyleIdx="2" presStyleCnt="5"/>
      <dgm:spPr/>
    </dgm:pt>
    <dgm:pt modelId="{D198F40E-3431-8C4A-9A52-91F99789DEA9}" type="pres">
      <dgm:prSet presAssocID="{FDEB73C4-2FAC-CF4E-AFF4-671610ECA241}" presName="node" presStyleLbl="node1" presStyleIdx="3" presStyleCnt="6">
        <dgm:presLayoutVars>
          <dgm:bulletEnabled val="1"/>
        </dgm:presLayoutVars>
      </dgm:prSet>
      <dgm:spPr/>
    </dgm:pt>
    <dgm:pt modelId="{3B1AF6A8-E47A-E041-B1CD-191FC7FE73FE}" type="pres">
      <dgm:prSet presAssocID="{E53C82A3-7814-0848-AE44-AC848CD5A43A}" presName="sibTrans" presStyleLbl="sibTrans2D1" presStyleIdx="3" presStyleCnt="5"/>
      <dgm:spPr/>
    </dgm:pt>
    <dgm:pt modelId="{EC20371A-C2E6-F74E-8D4D-AFF5E586F0DE}" type="pres">
      <dgm:prSet presAssocID="{E53C82A3-7814-0848-AE44-AC848CD5A43A}" presName="connectorText" presStyleLbl="sibTrans2D1" presStyleIdx="3" presStyleCnt="5"/>
      <dgm:spPr/>
    </dgm:pt>
    <dgm:pt modelId="{70D5BAD4-776C-6049-B10E-2593D4FE8341}" type="pres">
      <dgm:prSet presAssocID="{0185A28A-7F22-9041-9F60-5B5A6567EE92}" presName="node" presStyleLbl="node1" presStyleIdx="4" presStyleCnt="6">
        <dgm:presLayoutVars>
          <dgm:bulletEnabled val="1"/>
        </dgm:presLayoutVars>
      </dgm:prSet>
      <dgm:spPr/>
    </dgm:pt>
    <dgm:pt modelId="{9FAED474-D537-DA47-A904-73121073055B}" type="pres">
      <dgm:prSet presAssocID="{43591590-2490-BF40-9B03-CEA343B92060}" presName="sibTrans" presStyleLbl="sibTrans2D1" presStyleIdx="4" presStyleCnt="5"/>
      <dgm:spPr/>
    </dgm:pt>
    <dgm:pt modelId="{44877685-63BB-E44F-8452-65600C11BB1E}" type="pres">
      <dgm:prSet presAssocID="{43591590-2490-BF40-9B03-CEA343B92060}" presName="connectorText" presStyleLbl="sibTrans2D1" presStyleIdx="4" presStyleCnt="5"/>
      <dgm:spPr/>
    </dgm:pt>
    <dgm:pt modelId="{1D911A9F-281A-4C49-92C3-0DD477828B09}" type="pres">
      <dgm:prSet presAssocID="{6C68D927-B2FF-8240-B848-CE5714C83FE0}" presName="node" presStyleLbl="node1" presStyleIdx="5" presStyleCnt="6">
        <dgm:presLayoutVars>
          <dgm:bulletEnabled val="1"/>
        </dgm:presLayoutVars>
      </dgm:prSet>
      <dgm:spPr/>
    </dgm:pt>
  </dgm:ptLst>
  <dgm:cxnLst>
    <dgm:cxn modelId="{D9267401-B16D-8045-A5C3-EBC58FA71E3A}" type="presOf" srcId="{92EE1496-0E2E-B341-A442-07BE40ECDEF7}" destId="{2134E7C0-994E-2C40-B5EC-19985932E76A}" srcOrd="0" destOrd="0" presId="urn:microsoft.com/office/officeart/2005/8/layout/process5"/>
    <dgm:cxn modelId="{92F88719-C59F-0F40-A634-A54CCBD574B9}" type="presOf" srcId="{6E0B4A90-3800-8D48-BEB0-6B5F12554507}" destId="{853DD97B-E1B3-674E-8063-DD44EF1893A9}" srcOrd="0" destOrd="0" presId="urn:microsoft.com/office/officeart/2005/8/layout/process5"/>
    <dgm:cxn modelId="{2E01C226-4016-6149-86C0-4F359B7FC6B8}" type="presOf" srcId="{E53C82A3-7814-0848-AE44-AC848CD5A43A}" destId="{EC20371A-C2E6-F74E-8D4D-AFF5E586F0DE}" srcOrd="1" destOrd="0" presId="urn:microsoft.com/office/officeart/2005/8/layout/process5"/>
    <dgm:cxn modelId="{B51EB82B-3336-7641-BAD0-03A35650E2EF}" type="presOf" srcId="{0558CCE6-5CD9-8548-8AD5-242AD25D3EA5}" destId="{D043E157-278E-7F4F-B7BC-03CB47F5B9A0}" srcOrd="0" destOrd="0" presId="urn:microsoft.com/office/officeart/2005/8/layout/process5"/>
    <dgm:cxn modelId="{BC222430-EEBD-F247-8280-465DCE7A6B27}" srcId="{23D4DB88-804C-5945-B59F-E50128B3DB69}" destId="{6E0B4A90-3800-8D48-BEB0-6B5F12554507}" srcOrd="2" destOrd="0" parTransId="{A9CB1C0E-FEE3-0E43-80F7-5006D167529C}" sibTransId="{44D86CC7-5D21-1C40-9BA6-659AE3D22514}"/>
    <dgm:cxn modelId="{11C8B746-BFDA-DE4C-9618-79FD3759D4C3}" type="presOf" srcId="{44D86CC7-5D21-1C40-9BA6-659AE3D22514}" destId="{98050E78-F96C-E741-9BF1-75F092D86B0D}" srcOrd="0" destOrd="0" presId="urn:microsoft.com/office/officeart/2005/8/layout/process5"/>
    <dgm:cxn modelId="{0BDB8E4F-9867-CC4E-858D-359B3B40C4CE}" srcId="{23D4DB88-804C-5945-B59F-E50128B3DB69}" destId="{0185A28A-7F22-9041-9F60-5B5A6567EE92}" srcOrd="4" destOrd="0" parTransId="{D14B2787-A93A-9E42-A0AD-86A0CD8CA764}" sibTransId="{43591590-2490-BF40-9B03-CEA343B92060}"/>
    <dgm:cxn modelId="{314A3A52-0D92-C441-8B0D-93840B647BCD}" type="presOf" srcId="{44D86CC7-5D21-1C40-9BA6-659AE3D22514}" destId="{27669D91-4CE0-C946-ACDE-144A590FB23B}" srcOrd="1" destOrd="0" presId="urn:microsoft.com/office/officeart/2005/8/layout/process5"/>
    <dgm:cxn modelId="{CD9DE363-C746-AF4D-83D6-13002FAC8B73}" type="presOf" srcId="{FDEB73C4-2FAC-CF4E-AFF4-671610ECA241}" destId="{D198F40E-3431-8C4A-9A52-91F99789DEA9}" srcOrd="0" destOrd="0" presId="urn:microsoft.com/office/officeart/2005/8/layout/process5"/>
    <dgm:cxn modelId="{23ABDF72-9F1E-8C4A-818D-1117F34AF750}" type="presOf" srcId="{0185A28A-7F22-9041-9F60-5B5A6567EE92}" destId="{70D5BAD4-776C-6049-B10E-2593D4FE8341}" srcOrd="0" destOrd="0" presId="urn:microsoft.com/office/officeart/2005/8/layout/process5"/>
    <dgm:cxn modelId="{5707E477-411B-E54E-91C4-8E81DF8F0C46}" srcId="{23D4DB88-804C-5945-B59F-E50128B3DB69}" destId="{6C68D927-B2FF-8240-B848-CE5714C83FE0}" srcOrd="5" destOrd="0" parTransId="{2D5DF764-0B31-1849-9EC9-DF3A226FD264}" sibTransId="{F6DE2479-8EE3-C04A-9999-39DB868EF795}"/>
    <dgm:cxn modelId="{E071087B-5C8A-D046-9731-4C8FED583FE1}" type="presOf" srcId="{43591590-2490-BF40-9B03-CEA343B92060}" destId="{44877685-63BB-E44F-8452-65600C11BB1E}" srcOrd="1" destOrd="0" presId="urn:microsoft.com/office/officeart/2005/8/layout/process5"/>
    <dgm:cxn modelId="{59C68387-1602-3448-A31A-DC6D1DB21D14}" type="presOf" srcId="{23D4DB88-804C-5945-B59F-E50128B3DB69}" destId="{930A6AD3-537A-0D4B-987E-7510F2800114}" srcOrd="0" destOrd="0" presId="urn:microsoft.com/office/officeart/2005/8/layout/process5"/>
    <dgm:cxn modelId="{81F4F8A8-08A0-C448-A75E-56D4E7B10F24}" srcId="{23D4DB88-804C-5945-B59F-E50128B3DB69}" destId="{0F0824E6-BF1F-EF4E-819D-37DAC82A1944}" srcOrd="1" destOrd="0" parTransId="{AA93169E-379E-A64E-A07C-F61970A8961A}" sibTransId="{0558CCE6-5CD9-8548-8AD5-242AD25D3EA5}"/>
    <dgm:cxn modelId="{627DF8B5-E1BC-B24D-8F46-E47E26045695}" srcId="{23D4DB88-804C-5945-B59F-E50128B3DB69}" destId="{FDEB73C4-2FAC-CF4E-AFF4-671610ECA241}" srcOrd="3" destOrd="0" parTransId="{9F259758-FEDA-8B43-870C-4FE7C3C4A861}" sibTransId="{E53C82A3-7814-0848-AE44-AC848CD5A43A}"/>
    <dgm:cxn modelId="{F202DFB9-BBEA-C641-8A1F-FF7A8AE36E16}" type="presOf" srcId="{43591590-2490-BF40-9B03-CEA343B92060}" destId="{9FAED474-D537-DA47-A904-73121073055B}" srcOrd="0" destOrd="0" presId="urn:microsoft.com/office/officeart/2005/8/layout/process5"/>
    <dgm:cxn modelId="{1D3DC1C0-84BC-3740-BD2F-863ECD02DFA3}" srcId="{23D4DB88-804C-5945-B59F-E50128B3DB69}" destId="{92EE1496-0E2E-B341-A442-07BE40ECDEF7}" srcOrd="0" destOrd="0" parTransId="{49245B6B-4ECB-1940-9674-87733F45AE89}" sibTransId="{CCCA84B0-038E-1846-8F63-0920BD13A63D}"/>
    <dgm:cxn modelId="{E8870CC7-743E-964D-90CD-8F64AAC987BC}" type="presOf" srcId="{0F0824E6-BF1F-EF4E-819D-37DAC82A1944}" destId="{E1AE1887-E139-464F-BA7D-5E4623CD88C2}" srcOrd="0" destOrd="0" presId="urn:microsoft.com/office/officeart/2005/8/layout/process5"/>
    <dgm:cxn modelId="{5772FCDA-5E14-5646-94F5-16B04D4F273B}" type="presOf" srcId="{6C68D927-B2FF-8240-B848-CE5714C83FE0}" destId="{1D911A9F-281A-4C49-92C3-0DD477828B09}" srcOrd="0" destOrd="0" presId="urn:microsoft.com/office/officeart/2005/8/layout/process5"/>
    <dgm:cxn modelId="{6110CEDE-77F7-B84F-B0DB-0D8F039EFC9F}" type="presOf" srcId="{E53C82A3-7814-0848-AE44-AC848CD5A43A}" destId="{3B1AF6A8-E47A-E041-B1CD-191FC7FE73FE}" srcOrd="0" destOrd="0" presId="urn:microsoft.com/office/officeart/2005/8/layout/process5"/>
    <dgm:cxn modelId="{62462AE5-C4A5-094B-8A0F-BF1C05BDFB34}" type="presOf" srcId="{0558CCE6-5CD9-8548-8AD5-242AD25D3EA5}" destId="{FA930336-EAF4-5A4A-BCDD-EF8BAD01D3D7}" srcOrd="1" destOrd="0" presId="urn:microsoft.com/office/officeart/2005/8/layout/process5"/>
    <dgm:cxn modelId="{3CAB70EB-E8D9-AB4E-9F8C-FAE5E487D047}" type="presOf" srcId="{CCCA84B0-038E-1846-8F63-0920BD13A63D}" destId="{FA9EE1FE-4DCA-424E-8992-05904FB824A9}" srcOrd="0" destOrd="0" presId="urn:microsoft.com/office/officeart/2005/8/layout/process5"/>
    <dgm:cxn modelId="{FAFF80EB-A4A5-3F42-B37D-1B5543A4328D}" type="presOf" srcId="{CCCA84B0-038E-1846-8F63-0920BD13A63D}" destId="{9B2D4CBD-3538-094C-907B-44B217881A64}" srcOrd="1" destOrd="0" presId="urn:microsoft.com/office/officeart/2005/8/layout/process5"/>
    <dgm:cxn modelId="{EEA93435-5D9C-6C48-AEC5-F20DBED547C5}" type="presParOf" srcId="{930A6AD3-537A-0D4B-987E-7510F2800114}" destId="{2134E7C0-994E-2C40-B5EC-19985932E76A}" srcOrd="0" destOrd="0" presId="urn:microsoft.com/office/officeart/2005/8/layout/process5"/>
    <dgm:cxn modelId="{BC6D1D2F-B119-AA49-980A-8BF2BBC70419}" type="presParOf" srcId="{930A6AD3-537A-0D4B-987E-7510F2800114}" destId="{FA9EE1FE-4DCA-424E-8992-05904FB824A9}" srcOrd="1" destOrd="0" presId="urn:microsoft.com/office/officeart/2005/8/layout/process5"/>
    <dgm:cxn modelId="{C0CB186D-FCDA-F34D-A884-4C835B0E17BB}" type="presParOf" srcId="{FA9EE1FE-4DCA-424E-8992-05904FB824A9}" destId="{9B2D4CBD-3538-094C-907B-44B217881A64}" srcOrd="0" destOrd="0" presId="urn:microsoft.com/office/officeart/2005/8/layout/process5"/>
    <dgm:cxn modelId="{E431C387-2FA7-BE42-849B-FFF96CF263BE}" type="presParOf" srcId="{930A6AD3-537A-0D4B-987E-7510F2800114}" destId="{E1AE1887-E139-464F-BA7D-5E4623CD88C2}" srcOrd="2" destOrd="0" presId="urn:microsoft.com/office/officeart/2005/8/layout/process5"/>
    <dgm:cxn modelId="{0CDB128A-5B36-244D-A9CF-A55C7361767E}" type="presParOf" srcId="{930A6AD3-537A-0D4B-987E-7510F2800114}" destId="{D043E157-278E-7F4F-B7BC-03CB47F5B9A0}" srcOrd="3" destOrd="0" presId="urn:microsoft.com/office/officeart/2005/8/layout/process5"/>
    <dgm:cxn modelId="{24321713-5EAE-EE4B-8CE8-A7F26E9897C9}" type="presParOf" srcId="{D043E157-278E-7F4F-B7BC-03CB47F5B9A0}" destId="{FA930336-EAF4-5A4A-BCDD-EF8BAD01D3D7}" srcOrd="0" destOrd="0" presId="urn:microsoft.com/office/officeart/2005/8/layout/process5"/>
    <dgm:cxn modelId="{B5F8916E-E363-9044-8C34-5AE6DBA1956A}" type="presParOf" srcId="{930A6AD3-537A-0D4B-987E-7510F2800114}" destId="{853DD97B-E1B3-674E-8063-DD44EF1893A9}" srcOrd="4" destOrd="0" presId="urn:microsoft.com/office/officeart/2005/8/layout/process5"/>
    <dgm:cxn modelId="{F849D136-6A90-364A-8AB6-57EFFA1BA60F}" type="presParOf" srcId="{930A6AD3-537A-0D4B-987E-7510F2800114}" destId="{98050E78-F96C-E741-9BF1-75F092D86B0D}" srcOrd="5" destOrd="0" presId="urn:microsoft.com/office/officeart/2005/8/layout/process5"/>
    <dgm:cxn modelId="{08DA84EC-3F6D-3E4C-B42B-E2286D0AECDC}" type="presParOf" srcId="{98050E78-F96C-E741-9BF1-75F092D86B0D}" destId="{27669D91-4CE0-C946-ACDE-144A590FB23B}" srcOrd="0" destOrd="0" presId="urn:microsoft.com/office/officeart/2005/8/layout/process5"/>
    <dgm:cxn modelId="{2FE4B19F-4EC0-794C-9338-46CC7364DE35}" type="presParOf" srcId="{930A6AD3-537A-0D4B-987E-7510F2800114}" destId="{D198F40E-3431-8C4A-9A52-91F99789DEA9}" srcOrd="6" destOrd="0" presId="urn:microsoft.com/office/officeart/2005/8/layout/process5"/>
    <dgm:cxn modelId="{65AB61E3-D08C-E14C-AD0D-AEBCB2A19B99}" type="presParOf" srcId="{930A6AD3-537A-0D4B-987E-7510F2800114}" destId="{3B1AF6A8-E47A-E041-B1CD-191FC7FE73FE}" srcOrd="7" destOrd="0" presId="urn:microsoft.com/office/officeart/2005/8/layout/process5"/>
    <dgm:cxn modelId="{3DF3E343-3938-1145-8802-8484503077BE}" type="presParOf" srcId="{3B1AF6A8-E47A-E041-B1CD-191FC7FE73FE}" destId="{EC20371A-C2E6-F74E-8D4D-AFF5E586F0DE}" srcOrd="0" destOrd="0" presId="urn:microsoft.com/office/officeart/2005/8/layout/process5"/>
    <dgm:cxn modelId="{9F066D68-8BBC-CF40-BC5E-9345A10EDA2C}" type="presParOf" srcId="{930A6AD3-537A-0D4B-987E-7510F2800114}" destId="{70D5BAD4-776C-6049-B10E-2593D4FE8341}" srcOrd="8" destOrd="0" presId="urn:microsoft.com/office/officeart/2005/8/layout/process5"/>
    <dgm:cxn modelId="{24513CD8-D1DF-594E-A0E4-D9CC7CBE8CF2}" type="presParOf" srcId="{930A6AD3-537A-0D4B-987E-7510F2800114}" destId="{9FAED474-D537-DA47-A904-73121073055B}" srcOrd="9" destOrd="0" presId="urn:microsoft.com/office/officeart/2005/8/layout/process5"/>
    <dgm:cxn modelId="{2BD43310-053D-2048-BE13-9E6DB84C007C}" type="presParOf" srcId="{9FAED474-D537-DA47-A904-73121073055B}" destId="{44877685-63BB-E44F-8452-65600C11BB1E}" srcOrd="0" destOrd="0" presId="urn:microsoft.com/office/officeart/2005/8/layout/process5"/>
    <dgm:cxn modelId="{D094E407-9BC1-5B49-9D19-14E5E338FE44}" type="presParOf" srcId="{930A6AD3-537A-0D4B-987E-7510F2800114}" destId="{1D911A9F-281A-4C49-92C3-0DD477828B09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489327-C7AF-8040-92C3-EAABE1E65AF2}">
      <dsp:nvSpPr>
        <dsp:cNvPr id="0" name=""/>
        <dsp:cNvSpPr/>
      </dsp:nvSpPr>
      <dsp:spPr>
        <a:xfrm rot="5400000">
          <a:off x="-180515" y="183375"/>
          <a:ext cx="1203437" cy="8424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Data Cleaning</a:t>
          </a:r>
        </a:p>
      </dsp:txBody>
      <dsp:txXfrm rot="-5400000">
        <a:off x="1" y="424062"/>
        <a:ext cx="842406" cy="361031"/>
      </dsp:txXfrm>
    </dsp:sp>
    <dsp:sp modelId="{8D0DC0D7-F5EA-834D-91EE-01602931B99A}">
      <dsp:nvSpPr>
        <dsp:cNvPr id="0" name=""/>
        <dsp:cNvSpPr/>
      </dsp:nvSpPr>
      <dsp:spPr>
        <a:xfrm rot="5400000">
          <a:off x="4487785" y="-3642519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Reads are </a:t>
          </a:r>
          <a:r>
            <a:rPr lang="en-US" sz="1600" kern="1200" dirty="0" err="1"/>
            <a:t>demultiplexed</a:t>
          </a:r>
          <a:r>
            <a:rPr lang="en-US" sz="1600" kern="1200" dirty="0"/>
            <a:t> and barcodes were masked by Illumina CASAVA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Novoalign</a:t>
          </a:r>
          <a:r>
            <a:rPr lang="en-US" sz="1600" kern="1200" dirty="0"/>
            <a:t> was used to align cleaned reads to HG19 or HG18</a:t>
          </a:r>
        </a:p>
      </dsp:txBody>
      <dsp:txXfrm rot="-5400000">
        <a:off x="842406" y="41046"/>
        <a:ext cx="8034807" cy="705862"/>
      </dsp:txXfrm>
    </dsp:sp>
    <dsp:sp modelId="{762B1F0A-997A-874C-B8C8-073997278401}">
      <dsp:nvSpPr>
        <dsp:cNvPr id="0" name=""/>
        <dsp:cNvSpPr/>
      </dsp:nvSpPr>
      <dsp:spPr>
        <a:xfrm rot="5400000">
          <a:off x="-180515" y="1239553"/>
          <a:ext cx="1203437" cy="842406"/>
        </a:xfrm>
        <a:prstGeom prst="chevron">
          <a:avLst/>
        </a:prstGeom>
        <a:solidFill>
          <a:schemeClr val="accent3">
            <a:hueOff val="2431339"/>
            <a:satOff val="-7560"/>
            <a:lumOff val="1764"/>
            <a:alphaOff val="0"/>
          </a:schemeClr>
        </a:solidFill>
        <a:ln w="34925" cap="flat" cmpd="sng" algn="in">
          <a:solidFill>
            <a:schemeClr val="accent3">
              <a:hueOff val="2431339"/>
              <a:satOff val="-7560"/>
              <a:lumOff val="17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ID of CSM</a:t>
          </a:r>
        </a:p>
      </dsp:txBody>
      <dsp:txXfrm rot="-5400000">
        <a:off x="1" y="1480240"/>
        <a:ext cx="842406" cy="361031"/>
      </dsp:txXfrm>
    </dsp:sp>
    <dsp:sp modelId="{10F64438-148B-4F40-AC34-3E26B8380185}">
      <dsp:nvSpPr>
        <dsp:cNvPr id="0" name=""/>
        <dsp:cNvSpPr/>
      </dsp:nvSpPr>
      <dsp:spPr>
        <a:xfrm rot="5400000">
          <a:off x="4487785" y="-2586342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2431339"/>
              <a:satOff val="-7560"/>
              <a:lumOff val="17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Candidate Somatic Mutations (CSM) that were point mutations, insertions, and deletions were identified by </a:t>
          </a:r>
          <a:r>
            <a:rPr lang="en-US" sz="1600" kern="1200" dirty="0" err="1"/>
            <a:t>VariantDX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snpEff</a:t>
          </a:r>
          <a:r>
            <a:rPr lang="en-US" sz="1600" kern="1200" dirty="0"/>
            <a:t> was then used to filter out CSM without a predicted functional affect or location</a:t>
          </a:r>
        </a:p>
      </dsp:txBody>
      <dsp:txXfrm rot="-5400000">
        <a:off x="842406" y="1097223"/>
        <a:ext cx="8034807" cy="705862"/>
      </dsp:txXfrm>
    </dsp:sp>
    <dsp:sp modelId="{4FEDBD33-067B-1F4D-91F0-058593B3EF22}">
      <dsp:nvSpPr>
        <dsp:cNvPr id="0" name=""/>
        <dsp:cNvSpPr/>
      </dsp:nvSpPr>
      <dsp:spPr>
        <a:xfrm rot="5400000">
          <a:off x="-180515" y="2295730"/>
          <a:ext cx="1203437" cy="842406"/>
        </a:xfrm>
        <a:prstGeom prst="chevron">
          <a:avLst/>
        </a:prstGeom>
        <a:solidFill>
          <a:schemeClr val="accent3">
            <a:hueOff val="4862678"/>
            <a:satOff val="-15120"/>
            <a:lumOff val="3529"/>
            <a:alphaOff val="0"/>
          </a:schemeClr>
        </a:solidFill>
        <a:ln w="34925" cap="flat" cmpd="sng" algn="in">
          <a:solidFill>
            <a:schemeClr val="accent3">
              <a:hueOff val="4862678"/>
              <a:satOff val="-15120"/>
              <a:lumOff val="3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Somatic Hotspot ID</a:t>
          </a:r>
        </a:p>
      </dsp:txBody>
      <dsp:txXfrm rot="-5400000">
        <a:off x="1" y="2536417"/>
        <a:ext cx="842406" cy="361031"/>
      </dsp:txXfrm>
    </dsp:sp>
    <dsp:sp modelId="{2E10329C-0A98-2440-81C5-7BC54B7DC442}">
      <dsp:nvSpPr>
        <dsp:cNvPr id="0" name=""/>
        <dsp:cNvSpPr/>
      </dsp:nvSpPr>
      <dsp:spPr>
        <a:xfrm rot="5400000">
          <a:off x="4487785" y="-1530164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4862678"/>
              <a:satOff val="-15120"/>
              <a:lumOff val="3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Somatic</a:t>
          </a:r>
          <a:r>
            <a:rPr lang="en-US" sz="1600" kern="1200" baseline="0" dirty="0"/>
            <a:t> Hotspots (SH) where identified if a CSM was identical and observed in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≥</m:t>
              </m:r>
            </m:oMath>
          </a14:m>
          <a:r>
            <a:rPr lang="en-US" sz="1600" kern="1200" dirty="0"/>
            <a:t>20 cancer cases reported in the COSMIC database </a:t>
          </a:r>
        </a:p>
      </dsp:txBody>
      <dsp:txXfrm rot="-5400000">
        <a:off x="842406" y="2153401"/>
        <a:ext cx="8034807" cy="705862"/>
      </dsp:txXfrm>
    </dsp:sp>
    <dsp:sp modelId="{E4A230B0-EFE5-6944-A9B1-045B83C120E6}">
      <dsp:nvSpPr>
        <dsp:cNvPr id="0" name=""/>
        <dsp:cNvSpPr/>
      </dsp:nvSpPr>
      <dsp:spPr>
        <a:xfrm rot="5400000">
          <a:off x="-180515" y="3351908"/>
          <a:ext cx="1203437" cy="842406"/>
        </a:xfrm>
        <a:prstGeom prst="chevron">
          <a:avLst/>
        </a:prstGeom>
        <a:solidFill>
          <a:schemeClr val="accent3">
            <a:hueOff val="7294017"/>
            <a:satOff val="-22680"/>
            <a:lumOff val="5293"/>
            <a:alphaOff val="0"/>
          </a:schemeClr>
        </a:solidFill>
        <a:ln w="34925" cap="flat" cmpd="sng" algn="in">
          <a:solidFill>
            <a:schemeClr val="accent3">
              <a:hueOff val="7294017"/>
              <a:satOff val="-22680"/>
              <a:lumOff val="52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Germline Filtration</a:t>
          </a:r>
        </a:p>
      </dsp:txBody>
      <dsp:txXfrm rot="-5400000">
        <a:off x="1" y="3592595"/>
        <a:ext cx="842406" cy="361031"/>
      </dsp:txXfrm>
    </dsp:sp>
    <dsp:sp modelId="{004D6BCD-AF92-E449-9924-1856E79A4FC2}">
      <dsp:nvSpPr>
        <dsp:cNvPr id="0" name=""/>
        <dsp:cNvSpPr/>
      </dsp:nvSpPr>
      <dsp:spPr>
        <a:xfrm rot="5400000">
          <a:off x="4487785" y="-473987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7294017"/>
              <a:satOff val="-22680"/>
              <a:lumOff val="52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Presence of a Common Germline Mutation (CGM) was detected in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≥</m:t>
              </m:r>
            </m:oMath>
          </a14:m>
          <a:r>
            <a:rPr lang="en-US" sz="1600" kern="1200" dirty="0"/>
            <a:t>25% of reads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Or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&lt;</m:t>
              </m:r>
            </m:oMath>
          </a14:m>
          <a:r>
            <a:rPr lang="en-US" sz="1600" kern="1200" dirty="0"/>
            <a:t>25% of reads if CGM mutation was recurrent and most alterations had a MAF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≥</m:t>
              </m:r>
            </m:oMath>
          </a14:m>
          <a:r>
            <a:rPr lang="en-US" sz="1600" kern="1200" dirty="0"/>
            <a:t>25%</a:t>
          </a:r>
        </a:p>
      </dsp:txBody>
      <dsp:txXfrm rot="-5400000">
        <a:off x="842406" y="3209578"/>
        <a:ext cx="8034807" cy="7058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4E7C0-994E-2C40-B5EC-19985932E76A}">
      <dsp:nvSpPr>
        <dsp:cNvPr id="0" name=""/>
        <dsp:cNvSpPr/>
      </dsp:nvSpPr>
      <dsp:spPr>
        <a:xfrm>
          <a:off x="252467" y="2753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MAF Normalization</a:t>
          </a:r>
        </a:p>
      </dsp:txBody>
      <dsp:txXfrm>
        <a:off x="280531" y="30817"/>
        <a:ext cx="1540855" cy="902061"/>
      </dsp:txXfrm>
    </dsp:sp>
    <dsp:sp modelId="{FA9EE1FE-4DCA-424E-8992-05904FB824A9}">
      <dsp:nvSpPr>
        <dsp:cNvPr id="0" name=""/>
        <dsp:cNvSpPr/>
      </dsp:nvSpPr>
      <dsp:spPr>
        <a:xfrm>
          <a:off x="1989984" y="283822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989984" y="363032"/>
        <a:ext cx="236992" cy="237631"/>
      </dsp:txXfrm>
    </dsp:sp>
    <dsp:sp modelId="{E1AE1887-E139-464F-BA7D-5E4623CD88C2}">
      <dsp:nvSpPr>
        <dsp:cNvPr id="0" name=""/>
        <dsp:cNvSpPr/>
      </dsp:nvSpPr>
      <dsp:spPr>
        <a:xfrm>
          <a:off x="2488243" y="2753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1458803"/>
            <a:satOff val="-4536"/>
            <a:lumOff val="1059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Calculate Reference P-values</a:t>
          </a:r>
        </a:p>
      </dsp:txBody>
      <dsp:txXfrm>
        <a:off x="2516307" y="30817"/>
        <a:ext cx="1540855" cy="902061"/>
      </dsp:txXfrm>
    </dsp:sp>
    <dsp:sp modelId="{D043E157-278E-7F4F-B7BC-03CB47F5B9A0}">
      <dsp:nvSpPr>
        <dsp:cNvPr id="0" name=""/>
        <dsp:cNvSpPr/>
      </dsp:nvSpPr>
      <dsp:spPr>
        <a:xfrm rot="5400000">
          <a:off x="3117454" y="1072731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823504"/>
            <a:satOff val="-5670"/>
            <a:lumOff val="132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3167919" y="1101476"/>
        <a:ext cx="237631" cy="236992"/>
      </dsp:txXfrm>
    </dsp:sp>
    <dsp:sp modelId="{853DD97B-E1B3-674E-8063-DD44EF1893A9}">
      <dsp:nvSpPr>
        <dsp:cNvPr id="0" name=""/>
        <dsp:cNvSpPr/>
      </dsp:nvSpPr>
      <dsp:spPr>
        <a:xfrm>
          <a:off x="2488243" y="1599736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2917607"/>
            <a:satOff val="-9072"/>
            <a:lumOff val="2117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Calculate Omega Score</a:t>
          </a:r>
        </a:p>
      </dsp:txBody>
      <dsp:txXfrm>
        <a:off x="2516307" y="1627800"/>
        <a:ext cx="1540855" cy="902061"/>
      </dsp:txXfrm>
    </dsp:sp>
    <dsp:sp modelId="{98050E78-F96C-E741-9BF1-75F092D86B0D}">
      <dsp:nvSpPr>
        <dsp:cNvPr id="0" name=""/>
        <dsp:cNvSpPr/>
      </dsp:nvSpPr>
      <dsp:spPr>
        <a:xfrm rot="10800000">
          <a:off x="2009148" y="1880805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647009"/>
            <a:satOff val="-11340"/>
            <a:lumOff val="264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110716" y="1960015"/>
        <a:ext cx="236992" cy="237631"/>
      </dsp:txXfrm>
    </dsp:sp>
    <dsp:sp modelId="{D198F40E-3431-8C4A-9A52-91F99789DEA9}">
      <dsp:nvSpPr>
        <dsp:cNvPr id="0" name=""/>
        <dsp:cNvSpPr/>
      </dsp:nvSpPr>
      <dsp:spPr>
        <a:xfrm>
          <a:off x="252467" y="1599736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4376411"/>
            <a:satOff val="-13608"/>
            <a:lumOff val="3176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Protein Level Normalization</a:t>
          </a:r>
        </a:p>
      </dsp:txBody>
      <dsp:txXfrm>
        <a:off x="280531" y="1627800"/>
        <a:ext cx="1540855" cy="902061"/>
      </dsp:txXfrm>
    </dsp:sp>
    <dsp:sp modelId="{3B1AF6A8-E47A-E041-B1CD-191FC7FE73FE}">
      <dsp:nvSpPr>
        <dsp:cNvPr id="0" name=""/>
        <dsp:cNvSpPr/>
      </dsp:nvSpPr>
      <dsp:spPr>
        <a:xfrm rot="5400000">
          <a:off x="881678" y="2669714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5470513"/>
            <a:satOff val="-17010"/>
            <a:lumOff val="397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32143" y="2698459"/>
        <a:ext cx="237631" cy="236992"/>
      </dsp:txXfrm>
    </dsp:sp>
    <dsp:sp modelId="{70D5BAD4-776C-6049-B10E-2593D4FE8341}">
      <dsp:nvSpPr>
        <dsp:cNvPr id="0" name=""/>
        <dsp:cNvSpPr/>
      </dsp:nvSpPr>
      <dsp:spPr>
        <a:xfrm>
          <a:off x="252467" y="3196719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5835214"/>
            <a:satOff val="-18144"/>
            <a:lumOff val="4234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Cancer Detection</a:t>
          </a:r>
        </a:p>
      </dsp:txBody>
      <dsp:txXfrm>
        <a:off x="280531" y="3224783"/>
        <a:ext cx="1540855" cy="902061"/>
      </dsp:txXfrm>
    </dsp:sp>
    <dsp:sp modelId="{9FAED474-D537-DA47-A904-73121073055B}">
      <dsp:nvSpPr>
        <dsp:cNvPr id="0" name=""/>
        <dsp:cNvSpPr/>
      </dsp:nvSpPr>
      <dsp:spPr>
        <a:xfrm>
          <a:off x="1989984" y="3477788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7294017"/>
            <a:satOff val="-22680"/>
            <a:lumOff val="529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989984" y="3556998"/>
        <a:ext cx="236992" cy="237631"/>
      </dsp:txXfrm>
    </dsp:sp>
    <dsp:sp modelId="{1D911A9F-281A-4C49-92C3-0DD477828B09}">
      <dsp:nvSpPr>
        <dsp:cNvPr id="0" name=""/>
        <dsp:cNvSpPr/>
      </dsp:nvSpPr>
      <dsp:spPr>
        <a:xfrm>
          <a:off x="2488243" y="3196719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7294017"/>
            <a:satOff val="-22680"/>
            <a:lumOff val="529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Tissue Localization</a:t>
          </a:r>
        </a:p>
      </dsp:txBody>
      <dsp:txXfrm>
        <a:off x="2516307" y="3224783"/>
        <a:ext cx="1540855" cy="9020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3.tiff>
</file>

<file path=ppt/media/image4.tiff>
</file>

<file path=ppt/media/image5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CBCE50-263C-D144-BD03-EA43FD01F061}" type="datetimeFigureOut">
              <a:rPr lang="en-US" smtClean="0"/>
              <a:t>2/4/18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DE16E-F523-1B4F-A10D-FA4A6DD2D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16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31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TEC-</a:t>
            </a:r>
            <a:r>
              <a:rPr lang="en-US" dirty="0" err="1"/>
              <a:t>Seq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reported error rate for TEC-</a:t>
            </a:r>
            <a:r>
              <a:rPr lang="en-US" dirty="0" err="1"/>
              <a:t>Seq</a:t>
            </a:r>
            <a:r>
              <a:rPr lang="en-US" dirty="0"/>
              <a:t> was used </a:t>
            </a:r>
            <a:r>
              <a:rPr lang="en-US" dirty="0" err="1"/>
              <a:t>calulcated</a:t>
            </a:r>
            <a:r>
              <a:rPr lang="en-US" dirty="0"/>
              <a:t> using a paired t-test assuming equal variance (paired by genomic position)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74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en-US" dirty="0"/>
              <a:t>Notes for TEC-</a:t>
            </a:r>
            <a:r>
              <a:rPr lang="en-US" dirty="0" err="1"/>
              <a:t>Seq</a:t>
            </a:r>
            <a:r>
              <a:rPr lang="en-US" dirty="0"/>
              <a:t> - Protocol: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Extracted </a:t>
            </a:r>
            <a:r>
              <a:rPr lang="en-US" dirty="0" err="1"/>
              <a:t>cfDNA</a:t>
            </a:r>
            <a:r>
              <a:rPr lang="en-US" dirty="0"/>
              <a:t> was converted into a </a:t>
            </a:r>
            <a:r>
              <a:rPr lang="en-US" dirty="0" err="1"/>
              <a:t>cfDNA</a:t>
            </a:r>
            <a:r>
              <a:rPr lang="en-US" dirty="0"/>
              <a:t> library. This library utilized a combination of endogenous and exogenous barcodes. 8 unique </a:t>
            </a:r>
            <a:r>
              <a:rPr lang="en-US" dirty="0" err="1"/>
              <a:t>illumina</a:t>
            </a:r>
            <a:r>
              <a:rPr lang="en-US" dirty="0"/>
              <a:t> dual index barcodes were introduced during the ligation reaction.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After the creation of </a:t>
            </a:r>
            <a:r>
              <a:rPr lang="en-US" dirty="0" err="1"/>
              <a:t>cfDNA</a:t>
            </a:r>
            <a:r>
              <a:rPr lang="en-US" dirty="0"/>
              <a:t> library DNA fragments were then amplified with using </a:t>
            </a:r>
            <a:r>
              <a:rPr lang="en-US" dirty="0" err="1"/>
              <a:t>Phusion</a:t>
            </a:r>
            <a:r>
              <a:rPr lang="en-US" dirty="0"/>
              <a:t> Hot Start Polymerase. Concentration and quality of captured </a:t>
            </a:r>
            <a:r>
              <a:rPr lang="en-US" dirty="0" err="1"/>
              <a:t>cfDNA</a:t>
            </a:r>
            <a:r>
              <a:rPr lang="en-US" dirty="0"/>
              <a:t> libraries were assessed by the </a:t>
            </a:r>
            <a:r>
              <a:rPr lang="en-US" dirty="0" err="1"/>
              <a:t>Bioanalyzer</a:t>
            </a:r>
            <a:r>
              <a:rPr lang="en-US" dirty="0"/>
              <a:t> 2100 with the DNA 1000 kit. These amplified fragments of the </a:t>
            </a:r>
            <a:r>
              <a:rPr lang="en-US" dirty="0" err="1"/>
              <a:t>cfDNA</a:t>
            </a:r>
            <a:r>
              <a:rPr lang="en-US" dirty="0"/>
              <a:t> library were then sequenced utilizing Illumina </a:t>
            </a:r>
            <a:r>
              <a:rPr lang="en-US" dirty="0" err="1"/>
              <a:t>HiSeq</a:t>
            </a:r>
            <a:r>
              <a:rPr lang="en-US" dirty="0"/>
              <a:t>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dirty="0" err="1"/>
              <a:t>Phusion</a:t>
            </a:r>
            <a:r>
              <a:rPr lang="en-US" dirty="0"/>
              <a:t> hot start PCR is a high fidelity amplification technique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Sequences reconciliation was conducted among duplicated fragments with alterations presents with the same DNA molecule with the same barcodes.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Sequence alterations were identified by aligning multiple distinct DNA fragments that contained identical changes </a:t>
            </a:r>
          </a:p>
          <a:p>
            <a:pPr marL="0" indent="0">
              <a:buFont typeface="+mj-lt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88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Illumina CASAVA  is a proprietary command line program provided to convert </a:t>
            </a:r>
            <a:r>
              <a:rPr lang="en-US" dirty="0" err="1"/>
              <a:t>bcl</a:t>
            </a:r>
            <a:r>
              <a:rPr lang="en-US" dirty="0"/>
              <a:t> files to </a:t>
            </a:r>
            <a:r>
              <a:rPr lang="en-US" dirty="0" err="1"/>
              <a:t>fastq</a:t>
            </a:r>
            <a:r>
              <a:rPr lang="en-US" dirty="0"/>
              <a:t> format, </a:t>
            </a:r>
            <a:r>
              <a:rPr lang="en-US" dirty="0" err="1"/>
              <a:t>demultiplex</a:t>
            </a:r>
            <a:r>
              <a:rPr lang="en-US" dirty="0"/>
              <a:t> sequences, and mask dual-index barcodes in sequences. Utilized to process sequencer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NovoAlign</a:t>
            </a:r>
            <a:r>
              <a:rPr lang="en-US" dirty="0"/>
              <a:t> is a alignment command line program that were designed for accurate high speed alignment of short reads to a reference genome. In this case Human Reference Genome 18 or 19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ID of CSM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Candidate Somatic Mutations (CSM) consisting of point mutations, small insertions, and deletions were first identified by </a:t>
            </a:r>
            <a:r>
              <a:rPr lang="en-US" dirty="0" err="1"/>
              <a:t>VariantDX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VariantDX</a:t>
            </a:r>
            <a:r>
              <a:rPr lang="en-US" dirty="0"/>
              <a:t> is a proprietary somatic alteration identification pipeline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It processes reads based on there </a:t>
            </a:r>
            <a:r>
              <a:rPr lang="en-US" dirty="0" err="1"/>
              <a:t>phed</a:t>
            </a:r>
            <a:r>
              <a:rPr lang="en-US" dirty="0"/>
              <a:t> scores, aligns clean reads to a reference genome with multiple aligners, and then uses custom tools that id CSM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CSM were then filtered out by </a:t>
            </a:r>
            <a:r>
              <a:rPr lang="en-US" dirty="0" err="1"/>
              <a:t>snpEff</a:t>
            </a:r>
            <a:r>
              <a:rPr lang="en-US" dirty="0"/>
              <a:t> based upon their predicted functional affect or caused a silent change or located in an intron sequence.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snpEff</a:t>
            </a:r>
            <a:r>
              <a:rPr lang="en-US" dirty="0"/>
              <a:t> is an open source variant annotation and effect prediction tool that annotates and predicts the effects of variants have on genes.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snpEff</a:t>
            </a:r>
            <a:r>
              <a:rPr lang="en-US" dirty="0"/>
              <a:t> utilizes databases to annotate and predict variant effects on genes. In this paper </a:t>
            </a:r>
            <a:r>
              <a:rPr lang="en-US" dirty="0" err="1"/>
              <a:t>Phallen</a:t>
            </a:r>
            <a:r>
              <a:rPr lang="en-US" dirty="0"/>
              <a:t> et al. 2017 utilized 3 database: a custom DB of CCDS (Consensus Coding Sequence). </a:t>
            </a:r>
            <a:r>
              <a:rPr lang="en-US" dirty="0" err="1"/>
              <a:t>RefSeq</a:t>
            </a:r>
            <a:r>
              <a:rPr lang="en-US" dirty="0"/>
              <a:t>, and </a:t>
            </a:r>
            <a:r>
              <a:rPr lang="en-US" dirty="0" err="1"/>
              <a:t>Ensembl</a:t>
            </a:r>
            <a:r>
              <a:rPr lang="en-US" dirty="0"/>
              <a:t> 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Somatic Hotspot Identification: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Catalog Of Somatic Mutations In Cancer (COSMIC) database aims to provide a known Somatic Mutation Frequency for cancer.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Data is added to COSMIC in one of two ways: 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expert curation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systematic screening data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Germline Filtration: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Germline Filtration conditions didn’t apply to any alteration located in known somatic hotspots or if the alteration caused a truncated mutation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Additionally, these filtration conditions didn’t apply to genes that had extremely high frequency of mutations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04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TEC-</a:t>
            </a:r>
            <a:r>
              <a:rPr lang="en-US" dirty="0" err="1"/>
              <a:t>Seq</a:t>
            </a:r>
            <a:r>
              <a:rPr lang="en-US" dirty="0"/>
              <a:t> Validation: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dilutions of known tumor-specific mutations were created from a series mixtures of cell lines from the American Type Culture 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Independent Verification: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Droplet Digital PCR is a cost effective high-throughput method based on Digital PCR that the </a:t>
            </a:r>
            <a:r>
              <a:rPr lang="en-US" dirty="0" err="1"/>
              <a:t>Hindson</a:t>
            </a:r>
            <a:r>
              <a:rPr lang="en-US" dirty="0"/>
              <a:t> el al. 2011 demonstrated could be used for Rare Allele Detection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08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142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61-amplicon PCR-based assay: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assay is based upon the Safe-Sequencing System which is PCR based amplification method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Safe-Sequencing Systems key features are: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Assignment of Unique Identifiers (UIDs) for each template molecule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Use of PCR to amplify each uniquely tagged molecules to create UID families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Redundant Sequencing of amplification product</a:t>
            </a:r>
          </a:p>
          <a:p>
            <a:pPr marL="228600" lvl="0" indent="-228600">
              <a:buFont typeface="+mj-lt"/>
              <a:buAutoNum type="arabicPeriod"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Measuring Protein Biomarkers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Luminex</a:t>
            </a:r>
            <a:r>
              <a:rPr lang="en-US" dirty="0"/>
              <a:t> bead-based immunoassay is a </a:t>
            </a:r>
            <a:r>
              <a:rPr lang="en-US" dirty="0" err="1"/>
              <a:t>mutliplex</a:t>
            </a:r>
            <a:r>
              <a:rPr lang="en-US" dirty="0"/>
              <a:t> assay that utilizes antibody-conjugated microspheres called beads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Each of these bead set are coated in unique capture antibodies. That are qualified for a specific </a:t>
            </a:r>
            <a:r>
              <a:rPr lang="en-US" dirty="0" err="1"/>
              <a:t>analyte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captured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a sample is detected using an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-specific biotinylated antibody that binds to the appropriate epitope of the immobilized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plus streptavidin-conjugated R-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phycoerythrin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(SA-RPE)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7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MAF Normalization: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Normal controls comprised both normal plasma samples plus 256 White Blood Cell (WBC) samples from unrelated individuals.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MAF normalization steps: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First they calculated the average MAF for each mutation found in the normal control samples.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Generate a distribution with these average MAF and then use the 25</a:t>
            </a:r>
            <a:r>
              <a:rPr lang="en-US" baseline="30000" dirty="0"/>
              <a:t>th</a:t>
            </a:r>
            <a:r>
              <a:rPr lang="en-US" dirty="0"/>
              <a:t> percentile as a reference value (</a:t>
            </a:r>
            <a:r>
              <a:rPr lang="en-US" dirty="0" err="1"/>
              <a:t>ave_ref</a:t>
            </a:r>
            <a:r>
              <a:rPr lang="en-US" dirty="0"/>
              <a:t>)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Then for each MAF apply the following function MAF * (</a:t>
            </a:r>
            <a:r>
              <a:rPr lang="en-US" dirty="0" err="1"/>
              <a:t>ave_ref</a:t>
            </a:r>
            <a:r>
              <a:rPr lang="en-US" dirty="0"/>
              <a:t>/</a:t>
            </a:r>
            <a:r>
              <a:rPr lang="en-US" dirty="0" err="1"/>
              <a:t>ave_i</a:t>
            </a:r>
            <a:r>
              <a:rPr lang="en-US" dirty="0"/>
              <a:t>) \</a:t>
            </a:r>
          </a:p>
          <a:p>
            <a:pPr marL="0" lvl="0" indent="0">
              <a:buFont typeface="+mj-lt"/>
              <a:buNone/>
            </a:pPr>
            <a:endParaRPr lang="en-US" dirty="0"/>
          </a:p>
          <a:p>
            <a:pPr marL="0" lvl="0" indent="0">
              <a:buFont typeface="+mj-lt"/>
              <a:buNone/>
            </a:pPr>
            <a:r>
              <a:rPr lang="en-US" dirty="0"/>
              <a:t>Reference Distributions and P-values: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P-values were extracted from two distributions: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average MAFs of Normal distribution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average MAFs of cancer distribution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Compare the MAF of each mutation in each well to these two reference distributions to extract the corresponding P-values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685800" lvl="1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2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Developed a Data Cleaning, Evaluation, and Visualization pipeline. Along with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527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3B10029-D02C-3C41-AF37-76CEF69BD8B9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7204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DC04-E592-EF4A-AFBE-325C3AF1C879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182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D237-6CCD-F54B-ACE2-ECDCE5AEAEFD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44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022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89314"/>
            <a:ext cx="9601200" cy="427808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F0270-CB88-B94B-A999-5A5714C50F96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450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92D0EFE-6596-194C-A9AE-E9E6F17CED90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386461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2E3E6-86D3-AD42-A20C-7C8F3E90A533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409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717C5-2E51-B94B-882D-F430BCBE6769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529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3879E-5ED3-3548-832C-5ACBA3ED2C65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747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BDC2D-7A79-1544-B581-35C177AC9991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03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653021-2814-1E4E-94C2-BDA9D2F3E48C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6598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6A1415-45C2-3F44-B29F-66A97E822BEC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9323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26D5B72-A339-2241-BD86-5D67ED879D2A}" type="datetime1">
              <a:rPr lang="en-US" smtClean="0"/>
              <a:t>2/4/18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7630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4" r:id="rId1"/>
    <p:sldLayoutId id="2147484015" r:id="rId2"/>
    <p:sldLayoutId id="2147484016" r:id="rId3"/>
    <p:sldLayoutId id="2147484017" r:id="rId4"/>
    <p:sldLayoutId id="2147484018" r:id="rId5"/>
    <p:sldLayoutId id="2147484019" r:id="rId6"/>
    <p:sldLayoutId id="2147484020" r:id="rId7"/>
    <p:sldLayoutId id="2147484021" r:id="rId8"/>
    <p:sldLayoutId id="2147484022" r:id="rId9"/>
    <p:sldLayoutId id="2147484023" r:id="rId10"/>
    <p:sldLayoutId id="2147484024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as.org/content/108/23/9530" TargetMode="External"/><Relationship Id="rId7" Type="http://schemas.openxmlformats.org/officeDocument/2006/relationships/hyperlink" Target="http://www.novocraft.com/userfiles/file/Novocraft.pdf" TargetMode="External"/><Relationship Id="rId2" Type="http://schemas.openxmlformats.org/officeDocument/2006/relationships/hyperlink" Target="https://www.ncbi.nlm.nih.gov/pmc/articles/PMC4442685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npeff.sourceforge.net/SnpEff_manual.html" TargetMode="External"/><Relationship Id="rId5" Type="http://schemas.openxmlformats.org/officeDocument/2006/relationships/hyperlink" Target="http://www.personalgenome.com/wp-content/uploads/2017/09/VDX_BROCHURE-ES-007-002.pdf" TargetMode="External"/><Relationship Id="rId4" Type="http://schemas.openxmlformats.org/officeDocument/2006/relationships/hyperlink" Target="https://www.ncbi.nlm.nih.gov/pmc/articles/PMC3216358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80CAC-74AF-5E40-BF55-78A7649BD2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Early Stag</a:t>
            </a:r>
            <a:r>
              <a:rPr lang="en-US" sz="4200" dirty="0"/>
              <a:t>e</a:t>
            </a:r>
            <a:r>
              <a:rPr lang="en-US" sz="4000" dirty="0"/>
              <a:t> Cancer Detection:</a:t>
            </a:r>
            <a:br>
              <a:rPr lang="en-US" sz="4000" dirty="0"/>
            </a:br>
            <a:r>
              <a:rPr lang="en-US" sz="4000" dirty="0"/>
              <a:t> Emerging technologies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D59FC4-B97B-5844-93D3-EA5969A4C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Alexander Baker</a:t>
            </a:r>
          </a:p>
        </p:txBody>
      </p:sp>
    </p:spTree>
    <p:extLst>
      <p:ext uri="{BB962C8B-B14F-4D97-AF65-F5344CB8AC3E}">
        <p14:creationId xmlns:p14="http://schemas.microsoft.com/office/powerpoint/2010/main" val="2941427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24724-E447-D84D-8E5A-E4DCB4BE7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Model Accuracy Improvement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3C4F9-3108-7D4B-A85A-F5CF91624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9314"/>
            <a:ext cx="5239062" cy="4278086"/>
          </a:xfrm>
        </p:spPr>
        <p:txBody>
          <a:bodyPr/>
          <a:lstStyle/>
          <a:p>
            <a:r>
              <a:rPr lang="en-US" dirty="0"/>
              <a:t>Visualized </a:t>
            </a:r>
            <a:r>
              <a:rPr lang="en-US" dirty="0" err="1"/>
              <a:t>CancerSEEK</a:t>
            </a:r>
            <a:r>
              <a:rPr lang="en-US" dirty="0"/>
              <a:t> Logistic Regression (CSLR) data features with T-SNE in 2D and 3D graph spaces</a:t>
            </a:r>
          </a:p>
          <a:p>
            <a:r>
              <a:rPr lang="en-US" dirty="0"/>
              <a:t>Explored methods of improving Cancer Detection Model</a:t>
            </a:r>
          </a:p>
          <a:p>
            <a:pPr lvl="1"/>
            <a:r>
              <a:rPr lang="en-US" dirty="0"/>
              <a:t>Data Processing</a:t>
            </a:r>
          </a:p>
          <a:p>
            <a:pPr lvl="1"/>
            <a:r>
              <a:rPr lang="en-US" dirty="0"/>
              <a:t>Data features</a:t>
            </a:r>
          </a:p>
          <a:p>
            <a:pPr lvl="1"/>
            <a:r>
              <a:rPr lang="en-US" dirty="0"/>
              <a:t>Models (LR, SGD, MLP, SVM, RF)</a:t>
            </a:r>
          </a:p>
          <a:p>
            <a:r>
              <a:rPr lang="en-US" dirty="0"/>
              <a:t>Improved Cancer Detection by feeding CSLR data features into a Random Forest model </a:t>
            </a:r>
          </a:p>
          <a:p>
            <a:pPr lvl="1"/>
            <a:r>
              <a:rPr lang="en-US" dirty="0"/>
              <a:t>88% overall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3BD389-1DF7-A74D-BA3F-BD1B1A112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795" y="1589314"/>
            <a:ext cx="4476065" cy="42780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2EF664-0685-B447-AB87-780B3D46B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2011" y="1589314"/>
            <a:ext cx="4533631" cy="4568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7F5F1F-29BF-154A-94A8-6E2738C1A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4362" y="2083404"/>
            <a:ext cx="4501280" cy="328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704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E5654-0EC6-0B46-AA35-593993B1D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3A49B-1E5C-3E49-8B68-C0B70E6FB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200" dirty="0"/>
              <a:t>While Early Stage Cancer Detection remains a challenge for Liquid Biopsy, novel sequencing techniques and blood tests hold great promise</a:t>
            </a:r>
          </a:p>
          <a:p>
            <a:pPr lvl="1"/>
            <a:r>
              <a:rPr lang="en-US" sz="1900" b="1" dirty="0"/>
              <a:t>TEC-</a:t>
            </a:r>
            <a:r>
              <a:rPr lang="en-US" sz="1900" b="1" dirty="0" err="1"/>
              <a:t>Seq</a:t>
            </a:r>
            <a:r>
              <a:rPr lang="en-US" sz="1900" b="1" dirty="0"/>
              <a:t>:</a:t>
            </a:r>
            <a:r>
              <a:rPr lang="en-US" sz="1900" dirty="0"/>
              <a:t> a novel sequencing method for direct evaluation of sequence alterations of cell-free DNA</a:t>
            </a:r>
          </a:p>
          <a:p>
            <a:pPr lvl="1"/>
            <a:r>
              <a:rPr lang="en-US" sz="1900" b="1" dirty="0" err="1"/>
              <a:t>CancerSEEK</a:t>
            </a:r>
            <a:r>
              <a:rPr lang="en-US" sz="1900" b="1" dirty="0"/>
              <a:t>:</a:t>
            </a:r>
            <a:r>
              <a:rPr lang="en-US" sz="1900" dirty="0"/>
              <a:t> a multi-</a:t>
            </a:r>
            <a:r>
              <a:rPr lang="en-US" sz="1900" dirty="0" err="1"/>
              <a:t>analyte</a:t>
            </a:r>
            <a:r>
              <a:rPr lang="en-US" sz="1900" dirty="0"/>
              <a:t> blood test that demonstrates the potential of utilizing Gene Mutation and Protein Biomarkers data </a:t>
            </a:r>
          </a:p>
          <a:p>
            <a:r>
              <a:rPr lang="en-US" sz="2200" b="1" dirty="0"/>
              <a:t>Potential Experiments: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Evaluate the predictive power of TEC-</a:t>
            </a:r>
            <a:r>
              <a:rPr lang="en-US" sz="1900" dirty="0" err="1"/>
              <a:t>Seq</a:t>
            </a:r>
            <a:r>
              <a:rPr lang="en-US" sz="1900" dirty="0"/>
              <a:t> 58 gene panel for cancer detection with a larger patient cohort.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Evaluate TEC-</a:t>
            </a:r>
            <a:r>
              <a:rPr lang="en-US" sz="1900" dirty="0" err="1"/>
              <a:t>Seq</a:t>
            </a:r>
            <a:r>
              <a:rPr lang="en-US" sz="1900" dirty="0"/>
              <a:t> ability to serve as base protocol for ultra-sensitive RNA-</a:t>
            </a:r>
            <a:r>
              <a:rPr lang="en-US" sz="1900" dirty="0" err="1"/>
              <a:t>Seq</a:t>
            </a:r>
            <a:r>
              <a:rPr lang="en-US" sz="1900" dirty="0"/>
              <a:t>, CHIP-</a:t>
            </a:r>
            <a:r>
              <a:rPr lang="en-US" sz="1900" dirty="0" err="1"/>
              <a:t>Seq</a:t>
            </a:r>
            <a:r>
              <a:rPr lang="en-US" sz="1900" dirty="0"/>
              <a:t>, etc.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Assess the predictive power of </a:t>
            </a:r>
            <a:r>
              <a:rPr lang="en-US" sz="1900" dirty="0" err="1"/>
              <a:t>CancerSEEK</a:t>
            </a:r>
            <a:r>
              <a:rPr lang="en-US" sz="1900" dirty="0"/>
              <a:t> when 61-amplicon panel is replaced with a TEC-</a:t>
            </a:r>
            <a:r>
              <a:rPr lang="en-US" sz="1900" dirty="0" err="1"/>
              <a:t>Seq</a:t>
            </a:r>
            <a:r>
              <a:rPr lang="en-US" sz="1900" dirty="0"/>
              <a:t> panel of same 16 genes. 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Attempt to reduce noise and boast signal by introducing novel sources of data and data features into </a:t>
            </a:r>
            <a:r>
              <a:rPr lang="en-US" sz="1900" dirty="0" err="1"/>
              <a:t>CancerSEEK</a:t>
            </a:r>
            <a:r>
              <a:rPr lang="en-US" sz="19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4090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BB1B3-1025-624F-ACF4-0EAF40CAF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262E6-772D-D840-AF7F-269C16821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Phallen</a:t>
            </a:r>
            <a:r>
              <a:rPr lang="en-US" dirty="0"/>
              <a:t> et al. 2017</a:t>
            </a:r>
          </a:p>
          <a:p>
            <a:r>
              <a:rPr lang="en-US" dirty="0"/>
              <a:t>Cohen et al. 2018</a:t>
            </a:r>
          </a:p>
          <a:p>
            <a:r>
              <a:rPr lang="en-US" dirty="0"/>
              <a:t>Jones et al. 2015 (</a:t>
            </a:r>
            <a:r>
              <a:rPr lang="en-US" dirty="0">
                <a:hlinkClick r:id="rId2"/>
              </a:rPr>
              <a:t>https://www.ncbi.nlm.nih.gov/pmc/articles/PMC4442685/</a:t>
            </a:r>
            <a:r>
              <a:rPr lang="en-US" dirty="0"/>
              <a:t>)</a:t>
            </a:r>
          </a:p>
          <a:p>
            <a:r>
              <a:rPr lang="en-US" dirty="0" err="1"/>
              <a:t>Kinde</a:t>
            </a:r>
            <a:r>
              <a:rPr lang="en-US" dirty="0"/>
              <a:t> et al. 2011 (</a:t>
            </a:r>
            <a:r>
              <a:rPr lang="en-US" dirty="0">
                <a:hlinkClick r:id="rId3"/>
              </a:rPr>
              <a:t>http://www.pnas.org/content/108/23/9530</a:t>
            </a:r>
            <a:r>
              <a:rPr lang="en-US" dirty="0"/>
              <a:t>)</a:t>
            </a:r>
          </a:p>
          <a:p>
            <a:r>
              <a:rPr lang="en-US" dirty="0" err="1"/>
              <a:t>Hindson</a:t>
            </a:r>
            <a:r>
              <a:rPr lang="en-US" dirty="0"/>
              <a:t> et al. 2011 (</a:t>
            </a:r>
            <a:r>
              <a:rPr lang="en-US" dirty="0">
                <a:hlinkClick r:id="rId4"/>
              </a:rPr>
              <a:t>https://www.ncbi.nlm.nih.gov/pmc/articles/PMC3216358/</a:t>
            </a:r>
            <a:r>
              <a:rPr lang="en-US" dirty="0"/>
              <a:t>)</a:t>
            </a:r>
          </a:p>
          <a:p>
            <a:r>
              <a:rPr lang="en-US" dirty="0" err="1"/>
              <a:t>VariantDX</a:t>
            </a:r>
            <a:r>
              <a:rPr lang="en-US" dirty="0"/>
              <a:t> brochure (</a:t>
            </a:r>
            <a:r>
              <a:rPr lang="en-US" dirty="0">
                <a:hlinkClick r:id="rId5"/>
              </a:rPr>
              <a:t>http://www.personalgenome.com/wp-content/uploads/2017/09/VDX_BROCHURE-ES-007-002.pdf</a:t>
            </a:r>
            <a:r>
              <a:rPr lang="en-US" dirty="0"/>
              <a:t>)</a:t>
            </a:r>
          </a:p>
          <a:p>
            <a:r>
              <a:rPr lang="en-US" dirty="0" err="1"/>
              <a:t>snpEff</a:t>
            </a:r>
            <a:r>
              <a:rPr lang="en-US" dirty="0"/>
              <a:t> (</a:t>
            </a:r>
            <a:r>
              <a:rPr lang="en-US" dirty="0">
                <a:hlinkClick r:id="rId6"/>
              </a:rPr>
              <a:t>http://snpeff.sourceforge.net/SnpEff_manual.html</a:t>
            </a:r>
            <a:r>
              <a:rPr lang="en-US" dirty="0"/>
              <a:t>)</a:t>
            </a:r>
          </a:p>
          <a:p>
            <a:r>
              <a:rPr lang="en-US" dirty="0" err="1"/>
              <a:t>NovoAlign</a:t>
            </a:r>
            <a:r>
              <a:rPr lang="en-US" dirty="0"/>
              <a:t> (</a:t>
            </a:r>
            <a:r>
              <a:rPr lang="en-US" dirty="0">
                <a:hlinkClick r:id="rId7"/>
              </a:rPr>
              <a:t>http://www.novocraft.com/userfiles/file/Novocraft.pdf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744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A44B9-1722-034A-9812-C38286A80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6E987-90A1-6A46-93A2-46D7426C2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9313"/>
            <a:ext cx="9601200" cy="4526673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/>
              <a:t>Liquid Biopsy aims to provide a non-invasive method of detecting cancers from a patient’s blood samples</a:t>
            </a:r>
          </a:p>
          <a:p>
            <a:r>
              <a:rPr lang="en-US" sz="2200" dirty="0"/>
              <a:t>Primary challenge of early stage cancer detection is the Signal to Noise ratio</a:t>
            </a:r>
          </a:p>
          <a:p>
            <a:pPr lvl="1"/>
            <a:r>
              <a:rPr lang="en-US" sz="1900" dirty="0"/>
              <a:t>Low DNA concentrations</a:t>
            </a:r>
          </a:p>
          <a:p>
            <a:pPr lvl="1"/>
            <a:r>
              <a:rPr lang="en-US" sz="1900" dirty="0"/>
              <a:t>Differentiation between Germline and Somatic mutations</a:t>
            </a:r>
          </a:p>
          <a:p>
            <a:r>
              <a:rPr lang="en-US" sz="2200" b="1" dirty="0"/>
              <a:t>Target Error Correction Sequencing </a:t>
            </a:r>
            <a:r>
              <a:rPr lang="en-US" sz="2200" dirty="0"/>
              <a:t>(TEC-</a:t>
            </a:r>
            <a:r>
              <a:rPr lang="en-US" sz="2200" dirty="0" err="1"/>
              <a:t>Seq</a:t>
            </a:r>
            <a:r>
              <a:rPr lang="en-US" sz="2200" dirty="0"/>
              <a:t>) is a ultra-sensitive deep sequencing technique developed for direct evaluation of sequence changing by </a:t>
            </a:r>
            <a:r>
              <a:rPr lang="en-US" sz="2200" dirty="0" err="1"/>
              <a:t>Phallen</a:t>
            </a:r>
            <a:r>
              <a:rPr lang="en-US" sz="2200" dirty="0"/>
              <a:t> et al. 2017</a:t>
            </a:r>
          </a:p>
          <a:p>
            <a:pPr lvl="1"/>
            <a:r>
              <a:rPr lang="en-US" sz="1900" dirty="0"/>
              <a:t>Error Rate of 1 in 3 million base pairs</a:t>
            </a:r>
          </a:p>
          <a:p>
            <a:r>
              <a:rPr lang="en-US" sz="2200" b="1" dirty="0" err="1"/>
              <a:t>CancerSEEK</a:t>
            </a:r>
            <a:r>
              <a:rPr lang="en-US" sz="2200" b="1" dirty="0"/>
              <a:t> </a:t>
            </a:r>
            <a:r>
              <a:rPr lang="en-US" sz="2200" dirty="0"/>
              <a:t>is a multi-</a:t>
            </a:r>
            <a:r>
              <a:rPr lang="en-US" sz="2200" dirty="0" err="1"/>
              <a:t>analyte</a:t>
            </a:r>
            <a:r>
              <a:rPr lang="en-US" sz="2200" dirty="0"/>
              <a:t> blood test for cancer detection and tissue localization of early stage cancers develop by Cohen et al. 2018</a:t>
            </a:r>
          </a:p>
          <a:p>
            <a:pPr lvl="1"/>
            <a:r>
              <a:rPr lang="en-US" sz="1900" dirty="0"/>
              <a:t>Measures genetic mutations and protein biomarker levels</a:t>
            </a:r>
          </a:p>
          <a:p>
            <a:pPr lvl="1"/>
            <a:r>
              <a:rPr lang="en-US" sz="1900" dirty="0"/>
              <a:t>Feeds these measurements two Machine Learning models </a:t>
            </a:r>
          </a:p>
          <a:p>
            <a:r>
              <a:rPr lang="en-US" sz="2200" dirty="0"/>
              <a:t>Developed an improved cancer detection model with </a:t>
            </a:r>
            <a:r>
              <a:rPr lang="en-US" sz="2200" dirty="0" err="1"/>
              <a:t>CancerSEEK</a:t>
            </a:r>
            <a:r>
              <a:rPr lang="en-US" sz="2200" dirty="0"/>
              <a:t> data</a:t>
            </a:r>
          </a:p>
          <a:p>
            <a:pPr lvl="1"/>
            <a:r>
              <a:rPr lang="en-US" sz="2200" dirty="0"/>
              <a:t> Additionally, developed a Data Evaluation and Visualization Pipeline.</a:t>
            </a:r>
          </a:p>
        </p:txBody>
      </p:sp>
    </p:spTree>
    <p:extLst>
      <p:ext uri="{BB962C8B-B14F-4D97-AF65-F5344CB8AC3E}">
        <p14:creationId xmlns:p14="http://schemas.microsoft.com/office/powerpoint/2010/main" val="745086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41C86-1F43-D844-A35C-3E6AFE5F9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8148"/>
          </a:xfrm>
        </p:spPr>
        <p:txBody>
          <a:bodyPr>
            <a:normAutofit/>
          </a:bodyPr>
          <a:lstStyle/>
          <a:p>
            <a:r>
              <a:rPr lang="en-US" sz="3200" b="1" dirty="0"/>
              <a:t>TEC-</a:t>
            </a:r>
            <a:r>
              <a:rPr lang="en-US" sz="3200" b="1" dirty="0" err="1"/>
              <a:t>Seq</a:t>
            </a:r>
            <a:r>
              <a:rPr lang="en-US" sz="3200" b="1" dirty="0"/>
              <a:t> - Protocol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37987-9984-0949-AA5C-05CA4B7C1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48525"/>
            <a:ext cx="4447786" cy="361887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Cell-Free DNA (</a:t>
            </a:r>
            <a:r>
              <a:rPr lang="en-US" dirty="0" err="1"/>
              <a:t>cfDNA</a:t>
            </a:r>
            <a:r>
              <a:rPr lang="en-US" dirty="0"/>
              <a:t>) Library Creation.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Redundant Sequencing of the </a:t>
            </a:r>
            <a:r>
              <a:rPr lang="en-US" dirty="0" err="1"/>
              <a:t>cfDNA</a:t>
            </a:r>
            <a:r>
              <a:rPr lang="en-US" dirty="0"/>
              <a:t> Library.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Sequence reconciliation of identical barcoded sequences.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Alignment of unique DNA molecules with reference genome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C0A1DB-A473-0749-A63D-6A4C3604E8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93748" y="1887511"/>
            <a:ext cx="4843944" cy="397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3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315EA-D94B-C843-8BF4-19C6C3B47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TEC-</a:t>
            </a:r>
            <a:r>
              <a:rPr lang="en-US" b="1" dirty="0" err="1"/>
              <a:t>Seq</a:t>
            </a:r>
            <a:r>
              <a:rPr lang="en-US" b="1" dirty="0"/>
              <a:t> - NGS Data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A661BBD3-5D74-974E-8744-DBAD3B6C2D0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207849288"/>
                  </p:ext>
                </p:extLst>
              </p:nvPr>
            </p:nvGraphicFramePr>
            <p:xfrm>
              <a:off x="2589213" y="1645920"/>
              <a:ext cx="8915400" cy="437769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A661BBD3-5D74-974E-8744-DBAD3B6C2D0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207849288"/>
                  </p:ext>
                </p:extLst>
              </p:nvPr>
            </p:nvGraphicFramePr>
            <p:xfrm>
              <a:off x="2589213" y="1645920"/>
              <a:ext cx="8915400" cy="437769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189185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562C1-0241-584A-8E72-83862ECC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TEC-</a:t>
            </a:r>
            <a:r>
              <a:rPr lang="en-US" b="1" dirty="0" err="1"/>
              <a:t>Seq</a:t>
            </a:r>
            <a:r>
              <a:rPr lang="en-US" b="1" dirty="0"/>
              <a:t>– Controls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5DB74-6FCD-5B46-AB47-862F50927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TEC-</a:t>
            </a:r>
            <a:r>
              <a:rPr lang="en-US" b="1" dirty="0" err="1"/>
              <a:t>Seq</a:t>
            </a:r>
            <a:r>
              <a:rPr lang="en-US" b="1" dirty="0"/>
              <a:t> Validation</a:t>
            </a:r>
            <a:r>
              <a:rPr lang="en-US" dirty="0"/>
              <a:t>: A controlled experiment where they detected known tumor-specific mutations from a series of dilutions ranging from 100% to 0.1%.</a:t>
            </a:r>
          </a:p>
          <a:p>
            <a:r>
              <a:rPr lang="en-US" b="1" dirty="0"/>
              <a:t>Independent Verification</a:t>
            </a:r>
            <a:r>
              <a:rPr lang="en-US" dirty="0"/>
              <a:t>: In a subset of colorectal cancer patient’s where TEC-</a:t>
            </a:r>
            <a:r>
              <a:rPr lang="en-US" dirty="0" err="1"/>
              <a:t>Seq</a:t>
            </a:r>
            <a:r>
              <a:rPr lang="en-US" dirty="0"/>
              <a:t> detected mutations in their plasma </a:t>
            </a:r>
            <a:r>
              <a:rPr lang="en-US" dirty="0" err="1"/>
              <a:t>Phallen</a:t>
            </a:r>
            <a:r>
              <a:rPr lang="en-US" dirty="0"/>
              <a:t> et al. 2017 independently confirmed their existence with Droplet Digital PCR.</a:t>
            </a:r>
          </a:p>
          <a:p>
            <a:r>
              <a:rPr lang="en-US" b="1" dirty="0"/>
              <a:t>Alternative Sources of Somatic Mutations</a:t>
            </a:r>
            <a:r>
              <a:rPr lang="en-US" dirty="0"/>
              <a:t>: Included in TEC-</a:t>
            </a:r>
            <a:r>
              <a:rPr lang="en-US" dirty="0" err="1"/>
              <a:t>Seq</a:t>
            </a:r>
            <a:r>
              <a:rPr lang="en-US" dirty="0"/>
              <a:t> gene panel were 3 genes that are known to be somatically mutated in hematopoietic expansion along with other diseases.</a:t>
            </a:r>
          </a:p>
          <a:p>
            <a:r>
              <a:rPr lang="en-US" b="1" dirty="0"/>
              <a:t>Sequencing of Healthy Individuals: </a:t>
            </a:r>
            <a:r>
              <a:rPr lang="en-US" dirty="0"/>
              <a:t>Plasma samples were collected from 44 healthy individuals and sequenced with TEC-Seq. No cancer driving mutations were detected.</a:t>
            </a:r>
          </a:p>
        </p:txBody>
      </p:sp>
    </p:spTree>
    <p:extLst>
      <p:ext uri="{BB962C8B-B14F-4D97-AF65-F5344CB8AC3E}">
        <p14:creationId xmlns:p14="http://schemas.microsoft.com/office/powerpoint/2010/main" val="1282780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FA5B5-F9B7-E34B-B18E-C768ECEF2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/>
              <a:t>Future Research Direction based on TEC-</a:t>
            </a:r>
            <a:r>
              <a:rPr lang="en-US" sz="4000" b="1" dirty="0" err="1"/>
              <a:t>Seq</a:t>
            </a:r>
            <a:r>
              <a:rPr lang="en-US" sz="4000" b="1" dirty="0"/>
              <a:t> 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A3B43-25BA-A74A-9C84-CCFE9FBDB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51948"/>
            <a:ext cx="9601200" cy="401545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TEC-</a:t>
            </a:r>
            <a:r>
              <a:rPr lang="en-US" dirty="0" err="1"/>
              <a:t>Seq</a:t>
            </a:r>
            <a:r>
              <a:rPr lang="en-US" dirty="0"/>
              <a:t> enables direct sequencing of genomic regions of interest for cancer from blood samples</a:t>
            </a:r>
          </a:p>
          <a:p>
            <a:r>
              <a:rPr lang="en-US" dirty="0"/>
              <a:t>Explore the relationship between gene mutations, disease progression, and cancer type</a:t>
            </a:r>
          </a:p>
          <a:p>
            <a:pPr lvl="1"/>
            <a:r>
              <a:rPr lang="en-US" sz="1800" dirty="0"/>
              <a:t>Searches for potential correlations between genes that are mutated and patient’s Cancer Type/Stage</a:t>
            </a:r>
          </a:p>
          <a:p>
            <a:r>
              <a:rPr lang="en-US" dirty="0"/>
              <a:t>Determine TEC-</a:t>
            </a:r>
            <a:r>
              <a:rPr lang="en-US" dirty="0" err="1"/>
              <a:t>Seq’s</a:t>
            </a:r>
            <a:r>
              <a:rPr lang="en-US" dirty="0"/>
              <a:t> ability to accurately sequence and identify cancer-related mutations of non-coding RNAs (miRNA, siRNA, </a:t>
            </a:r>
            <a:r>
              <a:rPr lang="en-US" dirty="0" err="1"/>
              <a:t>piRNA</a:t>
            </a:r>
            <a:r>
              <a:rPr lang="en-US" dirty="0"/>
              <a:t> and </a:t>
            </a:r>
            <a:r>
              <a:rPr lang="en-US" dirty="0" err="1"/>
              <a:t>lncRNA</a:t>
            </a:r>
            <a:r>
              <a:rPr lang="en-US" dirty="0"/>
              <a:t>)</a:t>
            </a:r>
          </a:p>
          <a:p>
            <a:pPr lvl="1"/>
            <a:r>
              <a:rPr lang="en-US" sz="1800" dirty="0"/>
              <a:t>Conducts another correlation analysis exploring the relationship between non-coding RNAs and patient’s Cancer Type/Stage</a:t>
            </a:r>
          </a:p>
          <a:p>
            <a:r>
              <a:rPr lang="en-US" dirty="0"/>
              <a:t>Depending upon the results, attempt to improve Cancer Detection and develop Tissue Localization gene panels</a:t>
            </a:r>
          </a:p>
        </p:txBody>
      </p:sp>
    </p:spTree>
    <p:extLst>
      <p:ext uri="{BB962C8B-B14F-4D97-AF65-F5344CB8AC3E}">
        <p14:creationId xmlns:p14="http://schemas.microsoft.com/office/powerpoint/2010/main" val="3537441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7747-65ED-A340-B50A-C3EA042D4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CancerSEEK</a:t>
            </a:r>
            <a:r>
              <a:rPr lang="en-US" b="1" dirty="0"/>
              <a:t> -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3FE39-29D2-B946-B91D-FF03F6DA5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43063"/>
            <a:ext cx="5688767" cy="4268159"/>
          </a:xfrm>
        </p:spPr>
        <p:txBody>
          <a:bodyPr>
            <a:normAutofit/>
          </a:bodyPr>
          <a:lstStyle/>
          <a:p>
            <a:r>
              <a:rPr lang="en-US" dirty="0"/>
              <a:t>Gene mutations detection with a 61-amplicon PCR-based assay</a:t>
            </a:r>
          </a:p>
          <a:p>
            <a:pPr lvl="1"/>
            <a:r>
              <a:rPr lang="en-US" dirty="0"/>
              <a:t>Safe-Sequencing System </a:t>
            </a:r>
          </a:p>
          <a:p>
            <a:pPr lvl="1"/>
            <a:r>
              <a:rPr lang="en-US" dirty="0"/>
              <a:t>Each amplicon query ~33 </a:t>
            </a:r>
            <a:r>
              <a:rPr lang="en-US" dirty="0" err="1"/>
              <a:t>bp</a:t>
            </a:r>
            <a:r>
              <a:rPr lang="en-US" dirty="0"/>
              <a:t> in 1 of 16 genes of interest</a:t>
            </a:r>
          </a:p>
          <a:p>
            <a:pPr lvl="1"/>
            <a:r>
              <a:rPr lang="en-US" dirty="0"/>
              <a:t>Amplicon query were designed with data from the COSMIC database</a:t>
            </a:r>
          </a:p>
          <a:p>
            <a:r>
              <a:rPr lang="en-US" dirty="0"/>
              <a:t>Measuring Levels of Protein Biomarkers in Plasma</a:t>
            </a:r>
          </a:p>
          <a:p>
            <a:pPr lvl="1"/>
            <a:r>
              <a:rPr lang="en-US" dirty="0" err="1"/>
              <a:t>Bioplex</a:t>
            </a:r>
            <a:r>
              <a:rPr lang="en-US" dirty="0"/>
              <a:t> 200 Platform</a:t>
            </a:r>
          </a:p>
          <a:p>
            <a:pPr lvl="1"/>
            <a:r>
              <a:rPr lang="en-US" dirty="0" err="1"/>
              <a:t>Luminex</a:t>
            </a:r>
            <a:r>
              <a:rPr lang="en-US" dirty="0"/>
              <a:t> bead-based immunoassay detected protein concentration</a:t>
            </a:r>
          </a:p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24619707-6F62-6142-A67B-36EB46834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9061" y="1131368"/>
            <a:ext cx="3323739" cy="477985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8589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37B2A-E1C2-414C-8A97-7E13A462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 err="1"/>
              <a:t>CancerSEEK</a:t>
            </a:r>
            <a:r>
              <a:rPr lang="en-US" b="1" dirty="0"/>
              <a:t> – Cancer Detection &amp; Tissue Localization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88D401-DFB2-D74F-A3FB-E93CBC98F6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1728788"/>
                <a:ext cx="5795319" cy="4157662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buFont typeface="+mj-lt"/>
                  <a:buAutoNum type="arabicPeriod"/>
                </a:pPr>
                <a:r>
                  <a:rPr lang="en-US" dirty="0"/>
                  <a:t>Normalize Mutant Allele Frequency (MAF)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𝑀𝐴𝐹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𝑎𝑣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𝑎𝑣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Calculate P-values from cancer and normal patient’s mean MAF distributions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Calculate Omega Score with P-values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0" dirty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l-GR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ln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⁡</m:t>
                        </m:r>
                        <m:f>
                          <m:f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</m:num>
                          <m:den>
                            <m:sSubSup>
                              <m:sSub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</m:den>
                        </m:f>
                      </m:e>
                    </m:nary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Normalized Protein levels by comparing it to max (m) and min(M)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Feed Omega Score and 8 Protein Biomarkers to Logistic Regression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If detected, feed Omega Score and all Protein Biomarkers to Random Forest model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88D401-DFB2-D74F-A3FB-E93CBC98F6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1728788"/>
                <a:ext cx="5795319" cy="4157662"/>
              </a:xfrm>
              <a:blipFill>
                <a:blip r:embed="rId3"/>
                <a:stretch>
                  <a:fillRect l="-877" t="-2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799A8FAD-5FB9-BA42-A627-053072499D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6876298"/>
              </p:ext>
            </p:extLst>
          </p:nvPr>
        </p:nvGraphicFramePr>
        <p:xfrm>
          <a:off x="7166919" y="1728789"/>
          <a:ext cx="4337694" cy="4157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13218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1E76B-E671-E24B-B795-9FE1F805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CancerSEEK</a:t>
            </a:r>
            <a:r>
              <a:rPr lang="en-US" b="1" dirty="0"/>
              <a:t> –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6DF3E-5F30-6E48-9009-46C280AB6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Experimental Controls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b="1" dirty="0"/>
              <a:t>Cohort of Healthy Individuals: </a:t>
            </a:r>
            <a:r>
              <a:rPr lang="en-US" dirty="0"/>
              <a:t>Control samples were collected from 812 heathy individuals. These individuals had no signs of inflammation or any other disease.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b="1" dirty="0"/>
              <a:t>Sequencing White Blood Cells with 61-amplicon panel: </a:t>
            </a:r>
            <a:r>
              <a:rPr lang="en-US" dirty="0"/>
              <a:t>White Blood Cells samples taken from patient’s were used to detect mutations caused by Clonal Hematopoiesis of Indeterminate Potential.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b="1" dirty="0"/>
              <a:t>Confirming Plasma Mutants are derived from cancer cells: </a:t>
            </a:r>
            <a:r>
              <a:rPr lang="en-US" dirty="0"/>
              <a:t>Confirmed 138 of 153 patient’s (90%) plasma mutation could be detected in patient’s primary tumors.</a:t>
            </a:r>
          </a:p>
          <a:p>
            <a:pPr lvl="1">
              <a:buFont typeface="+mj-lt"/>
              <a:buAutoNum type="arabicPeriod"/>
            </a:pPr>
            <a:endParaRPr lang="en-US" b="1" dirty="0"/>
          </a:p>
          <a:p>
            <a:r>
              <a:rPr lang="en-US" dirty="0"/>
              <a:t>Ensured model sensitive and robustness by utilizing Cross-Validation during Data Analysis and Model Training</a:t>
            </a:r>
          </a:p>
        </p:txBody>
      </p:sp>
    </p:spTree>
    <p:extLst>
      <p:ext uri="{BB962C8B-B14F-4D97-AF65-F5344CB8AC3E}">
        <p14:creationId xmlns:p14="http://schemas.microsoft.com/office/powerpoint/2010/main" val="216431612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{E1BFDA8A-82A4-0746-85FB-E8CF1B5B1DDC}tf10001072</Template>
  <TotalTime>5096</TotalTime>
  <Words>1866</Words>
  <Application>Microsoft Macintosh PowerPoint</Application>
  <PresentationFormat>Widescreen</PresentationFormat>
  <Paragraphs>171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 Math</vt:lpstr>
      <vt:lpstr>Franklin Gothic Book</vt:lpstr>
      <vt:lpstr>Crop</vt:lpstr>
      <vt:lpstr>Early Stage Cancer Detection:  Emerging technologies</vt:lpstr>
      <vt:lpstr>Overview</vt:lpstr>
      <vt:lpstr>TEC-Seq - Protocol</vt:lpstr>
      <vt:lpstr>TEC-Seq - NGS Data Analysis</vt:lpstr>
      <vt:lpstr>TEC-Seq– Controls</vt:lpstr>
      <vt:lpstr>Future Research Direction based on TEC-Seq </vt:lpstr>
      <vt:lpstr>CancerSEEK - Protocol</vt:lpstr>
      <vt:lpstr>CancerSEEK – Cancer Detection &amp; Tissue Localization</vt:lpstr>
      <vt:lpstr>CancerSEEK – Controls</vt:lpstr>
      <vt:lpstr>Model Accuracy Improvement Methods</vt:lpstr>
      <vt:lpstr>Summary</vt:lpstr>
      <vt:lpstr>References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Emerging Technologies of Early Stage Cancer Detection</dc:title>
  <dc:creator>Alex baker</dc:creator>
  <cp:lastModifiedBy>Alex baker</cp:lastModifiedBy>
  <cp:revision>132</cp:revision>
  <cp:lastPrinted>2018-02-01T00:36:14Z</cp:lastPrinted>
  <dcterms:created xsi:type="dcterms:W3CDTF">2018-01-27T21:56:23Z</dcterms:created>
  <dcterms:modified xsi:type="dcterms:W3CDTF">2018-02-05T15:53:19Z</dcterms:modified>
</cp:coreProperties>
</file>

<file path=docProps/thumbnail.jpeg>
</file>